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26"/>
  </p:notesMasterIdLst>
  <p:sldIdLst>
    <p:sldId id="256" r:id="rId2"/>
    <p:sldId id="1175" r:id="rId3"/>
    <p:sldId id="1193" r:id="rId4"/>
    <p:sldId id="1197" r:id="rId5"/>
    <p:sldId id="1191" r:id="rId6"/>
    <p:sldId id="1192" r:id="rId7"/>
    <p:sldId id="1203" r:id="rId8"/>
    <p:sldId id="1198" r:id="rId9"/>
    <p:sldId id="1160" r:id="rId10"/>
    <p:sldId id="1194" r:id="rId11"/>
    <p:sldId id="1165" r:id="rId12"/>
    <p:sldId id="1195" r:id="rId13"/>
    <p:sldId id="1180" r:id="rId14"/>
    <p:sldId id="1196" r:id="rId15"/>
    <p:sldId id="1168" r:id="rId16"/>
    <p:sldId id="1201" r:id="rId17"/>
    <p:sldId id="1200" r:id="rId18"/>
    <p:sldId id="1202" r:id="rId19"/>
    <p:sldId id="1187" r:id="rId20"/>
    <p:sldId id="1182" r:id="rId21"/>
    <p:sldId id="1186" r:id="rId22"/>
    <p:sldId id="1173" r:id="rId23"/>
    <p:sldId id="1164" r:id="rId24"/>
    <p:sldId id="315"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AC19"/>
    <a:srgbClr val="FF40FF"/>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990"/>
    <p:restoredTop sz="64788"/>
  </p:normalViewPr>
  <p:slideViewPr>
    <p:cSldViewPr snapToGrid="0" snapToObjects="1">
      <p:cViewPr varScale="1">
        <p:scale>
          <a:sx n="87" d="100"/>
          <a:sy n="87" d="100"/>
        </p:scale>
        <p:origin x="72" y="464"/>
      </p:cViewPr>
      <p:guideLst/>
    </p:cSldViewPr>
  </p:slideViewPr>
  <p:outlineViewPr>
    <p:cViewPr>
      <p:scale>
        <a:sx n="33" d="100"/>
        <a:sy n="33" d="100"/>
      </p:scale>
      <p:origin x="0" y="0"/>
    </p:cViewPr>
  </p:outlineViewPr>
  <p:notesTextViewPr>
    <p:cViewPr>
      <p:scale>
        <a:sx n="70" d="100"/>
        <a:sy n="70" d="100"/>
      </p:scale>
      <p:origin x="0" y="0"/>
    </p:cViewPr>
  </p:notesTextViewPr>
  <p:notesViewPr>
    <p:cSldViewPr snapToGrid="0" snapToObject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D610C6-C33E-E54E-ADF3-87B31001CD35}" type="datetimeFigureOut">
              <a:rPr lang="en-US" smtClean="0"/>
              <a:t>8/16/22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8CBAF7-3716-9C49-8797-74BD0EF84F33}" type="slidenum">
              <a:rPr lang="en-US" smtClean="0"/>
              <a:t>‹#›</a:t>
            </a:fld>
            <a:endParaRPr lang="en-US"/>
          </a:p>
        </p:txBody>
      </p:sp>
    </p:spTree>
    <p:extLst>
      <p:ext uri="{BB962C8B-B14F-4D97-AF65-F5344CB8AC3E}">
        <p14:creationId xmlns:p14="http://schemas.microsoft.com/office/powerpoint/2010/main" val="1719469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8CBAF7-3716-9C49-8797-74BD0EF84F33}" type="slidenum">
              <a:rPr lang="en-US" smtClean="0"/>
              <a:t>1</a:t>
            </a:fld>
            <a:endParaRPr lang="en-US"/>
          </a:p>
        </p:txBody>
      </p:sp>
    </p:spTree>
    <p:extLst>
      <p:ext uri="{BB962C8B-B14F-4D97-AF65-F5344CB8AC3E}">
        <p14:creationId xmlns:p14="http://schemas.microsoft.com/office/powerpoint/2010/main" val="39181259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334963"/>
            <a:ext cx="4114800" cy="3086100"/>
          </a:xfrm>
        </p:spPr>
      </p:sp>
      <p:sp>
        <p:nvSpPr>
          <p:cNvPr id="3" name="Notes Placeholder 2"/>
          <p:cNvSpPr>
            <a:spLocks noGrp="1"/>
          </p:cNvSpPr>
          <p:nvPr>
            <p:ph type="body" idx="1"/>
          </p:nvPr>
        </p:nvSpPr>
        <p:spPr>
          <a:xfrm>
            <a:off x="685800" y="3469965"/>
            <a:ext cx="5486400" cy="5519656"/>
          </a:xfrm>
        </p:spPr>
        <p:txBody>
          <a:bodyPr/>
          <a:lstStyle/>
          <a:p>
            <a:pPr rtl="0" fontAlgn="base"/>
            <a:r>
              <a:rPr lang="en-US" sz="1100" b="0" i="0" kern="1200" dirty="0">
                <a:solidFill>
                  <a:schemeClr val="tx1"/>
                </a:solidFill>
                <a:effectLst/>
                <a:latin typeface="+mn-lt"/>
                <a:ea typeface="+mn-ea"/>
                <a:cs typeface="+mn-cs"/>
              </a:rPr>
              <a:t>Risk Averse Tool Cartoon / Thermometer</a:t>
            </a:r>
          </a:p>
          <a:p>
            <a:pPr rtl="0" fontAlgn="base"/>
            <a:endParaRPr lang="en-US" sz="1100" b="0" i="0" kern="1200" dirty="0">
              <a:solidFill>
                <a:schemeClr val="tx1"/>
              </a:solidFill>
              <a:effectLst/>
              <a:latin typeface="+mn-lt"/>
              <a:ea typeface="+mn-ea"/>
              <a:cs typeface="+mn-cs"/>
            </a:endParaRPr>
          </a:p>
          <a:p>
            <a:pPr rtl="0" fontAlgn="base"/>
            <a:endParaRPr lang="en-US" sz="1100" b="0" i="0" kern="1200" dirty="0">
              <a:solidFill>
                <a:schemeClr val="tx1"/>
              </a:solidFill>
              <a:effectLst/>
              <a:latin typeface="+mn-lt"/>
              <a:ea typeface="+mn-ea"/>
              <a:cs typeface="+mn-cs"/>
            </a:endParaRPr>
          </a:p>
          <a:p>
            <a:pPr rtl="0" fontAlgn="base"/>
            <a:r>
              <a:rPr lang="en-US" sz="1100" b="0" i="0" kern="1200" dirty="0">
                <a:solidFill>
                  <a:schemeClr val="tx1"/>
                </a:solidFill>
                <a:effectLst/>
                <a:latin typeface="+mn-lt"/>
                <a:ea typeface="+mn-ea"/>
                <a:cs typeface="+mn-cs"/>
              </a:rPr>
              <a:t>Steam Punk Machine</a:t>
            </a:r>
          </a:p>
        </p:txBody>
      </p:sp>
      <p:sp>
        <p:nvSpPr>
          <p:cNvPr id="4" name="Slide Number Placeholder 3"/>
          <p:cNvSpPr>
            <a:spLocks noGrp="1"/>
          </p:cNvSpPr>
          <p:nvPr>
            <p:ph type="sldNum" sz="quarter" idx="5"/>
          </p:nvPr>
        </p:nvSpPr>
        <p:spPr/>
        <p:txBody>
          <a:bodyPr/>
          <a:lstStyle/>
          <a:p>
            <a:fld id="{888CBAF7-3716-9C49-8797-74BD0EF84F33}" type="slidenum">
              <a:rPr lang="en-US" smtClean="0"/>
              <a:t>10</a:t>
            </a:fld>
            <a:endParaRPr lang="en-US"/>
          </a:p>
        </p:txBody>
      </p:sp>
    </p:spTree>
    <p:extLst>
      <p:ext uri="{BB962C8B-B14F-4D97-AF65-F5344CB8AC3E}">
        <p14:creationId xmlns:p14="http://schemas.microsoft.com/office/powerpoint/2010/main" val="5933873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Agents or Tools? </a:t>
            </a:r>
          </a:p>
          <a:p>
            <a:r>
              <a:rPr lang="en-US" sz="1200" b="0" i="0" kern="1200" dirty="0">
                <a:solidFill>
                  <a:schemeClr val="tx1"/>
                </a:solidFill>
                <a:effectLst/>
                <a:latin typeface="+mn-lt"/>
                <a:ea typeface="+mn-ea"/>
                <a:cs typeface="+mn-cs"/>
              </a:rPr>
              <a:t>Agents or Tool</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 lot of AI is not terminatory</a:t>
            </a:r>
          </a:p>
        </p:txBody>
      </p:sp>
      <p:sp>
        <p:nvSpPr>
          <p:cNvPr id="4" name="Slide Number Placeholder 3"/>
          <p:cNvSpPr>
            <a:spLocks noGrp="1"/>
          </p:cNvSpPr>
          <p:nvPr>
            <p:ph type="sldNum" sz="quarter" idx="5"/>
          </p:nvPr>
        </p:nvSpPr>
        <p:spPr/>
        <p:txBody>
          <a:bodyPr/>
          <a:lstStyle/>
          <a:p>
            <a:fld id="{888CBAF7-3716-9C49-8797-74BD0EF84F33}" type="slidenum">
              <a:rPr lang="en-US" smtClean="0"/>
              <a:t>11</a:t>
            </a:fld>
            <a:endParaRPr lang="en-US"/>
          </a:p>
        </p:txBody>
      </p:sp>
    </p:spTree>
    <p:extLst>
      <p:ext uri="{BB962C8B-B14F-4D97-AF65-F5344CB8AC3E}">
        <p14:creationId xmlns:p14="http://schemas.microsoft.com/office/powerpoint/2010/main" val="31643363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88CBAF7-3716-9C49-8797-74BD0EF84F33}" type="slidenum">
              <a:rPr lang="en-US" smtClean="0"/>
              <a:t>12</a:t>
            </a:fld>
            <a:endParaRPr lang="en-US"/>
          </a:p>
        </p:txBody>
      </p:sp>
    </p:spTree>
    <p:extLst>
      <p:ext uri="{BB962C8B-B14F-4D97-AF65-F5344CB8AC3E}">
        <p14:creationId xmlns:p14="http://schemas.microsoft.com/office/powerpoint/2010/main" val="37495354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477838"/>
            <a:ext cx="4114800" cy="3086100"/>
          </a:xfrm>
        </p:spPr>
      </p:sp>
      <p:sp>
        <p:nvSpPr>
          <p:cNvPr id="3" name="Notes Placeholder 2"/>
          <p:cNvSpPr>
            <a:spLocks noGrp="1"/>
          </p:cNvSpPr>
          <p:nvPr>
            <p:ph type="body" idx="1"/>
          </p:nvPr>
        </p:nvSpPr>
        <p:spPr>
          <a:xfrm>
            <a:off x="685800" y="3901786"/>
            <a:ext cx="5486400" cy="4764376"/>
          </a:xfrm>
        </p:spPr>
        <p:txBody>
          <a:bodyPr/>
          <a:lstStyle/>
          <a:p>
            <a:pPr rtl="0" fontAlgn="base"/>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88CBAF7-3716-9C49-8797-74BD0EF84F33}" type="slidenum">
              <a:rPr lang="en-US" smtClean="0"/>
              <a:t>13</a:t>
            </a:fld>
            <a:endParaRPr lang="en-US"/>
          </a:p>
        </p:txBody>
      </p:sp>
    </p:spTree>
    <p:extLst>
      <p:ext uri="{BB962C8B-B14F-4D97-AF65-F5344CB8AC3E}">
        <p14:creationId xmlns:p14="http://schemas.microsoft.com/office/powerpoint/2010/main" val="15336360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477838"/>
            <a:ext cx="4114800" cy="3086100"/>
          </a:xfrm>
        </p:spPr>
      </p:sp>
      <p:sp>
        <p:nvSpPr>
          <p:cNvPr id="3" name="Notes Placeholder 2"/>
          <p:cNvSpPr>
            <a:spLocks noGrp="1"/>
          </p:cNvSpPr>
          <p:nvPr>
            <p:ph type="body" idx="1"/>
          </p:nvPr>
        </p:nvSpPr>
        <p:spPr>
          <a:xfrm>
            <a:off x="685800" y="3901786"/>
            <a:ext cx="5486400" cy="4764376"/>
          </a:xfrm>
        </p:spPr>
        <p:txBody>
          <a:bodyPr/>
          <a:lstStyle/>
          <a:p>
            <a:pPr rtl="0" fontAlgn="base"/>
            <a:r>
              <a:rPr lang="en-US" sz="1200" b="0" i="0" kern="1200" dirty="0">
                <a:solidFill>
                  <a:schemeClr val="tx1"/>
                </a:solidFill>
                <a:effectLst/>
                <a:latin typeface="+mn-lt"/>
                <a:ea typeface="+mn-ea"/>
                <a:cs typeface="+mn-cs"/>
              </a:rPr>
              <a:t>CHANGE </a:t>
            </a:r>
          </a:p>
        </p:txBody>
      </p:sp>
      <p:sp>
        <p:nvSpPr>
          <p:cNvPr id="4" name="Slide Number Placeholder 3"/>
          <p:cNvSpPr>
            <a:spLocks noGrp="1"/>
          </p:cNvSpPr>
          <p:nvPr>
            <p:ph type="sldNum" sz="quarter" idx="5"/>
          </p:nvPr>
        </p:nvSpPr>
        <p:spPr/>
        <p:txBody>
          <a:bodyPr/>
          <a:lstStyle/>
          <a:p>
            <a:fld id="{888CBAF7-3716-9C49-8797-74BD0EF84F33}" type="slidenum">
              <a:rPr lang="en-US" smtClean="0"/>
              <a:t>14</a:t>
            </a:fld>
            <a:endParaRPr lang="en-US"/>
          </a:p>
        </p:txBody>
      </p:sp>
    </p:spTree>
    <p:extLst>
      <p:ext uri="{BB962C8B-B14F-4D97-AF65-F5344CB8AC3E}">
        <p14:creationId xmlns:p14="http://schemas.microsoft.com/office/powerpoint/2010/main" val="22112335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715963"/>
            <a:ext cx="4114800" cy="3086100"/>
          </a:xfrm>
        </p:spPr>
      </p:sp>
      <p:sp>
        <p:nvSpPr>
          <p:cNvPr id="3" name="Notes Placeholder 2"/>
          <p:cNvSpPr>
            <a:spLocks noGrp="1"/>
          </p:cNvSpPr>
          <p:nvPr>
            <p:ph type="body" idx="1"/>
          </p:nvPr>
        </p:nvSpPr>
        <p:spPr>
          <a:xfrm>
            <a:off x="768927" y="4003469"/>
            <a:ext cx="5486400" cy="4681744"/>
          </a:xfrm>
        </p:spPr>
        <p:txBody>
          <a:bodyPr/>
          <a:lstStyle/>
          <a:p>
            <a:pPr rtl="0" fontAlgn="base"/>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88CBAF7-3716-9C49-8797-74BD0EF84F33}" type="slidenum">
              <a:rPr lang="en-US" smtClean="0"/>
              <a:t>15</a:t>
            </a:fld>
            <a:endParaRPr lang="en-US"/>
          </a:p>
        </p:txBody>
      </p:sp>
    </p:spTree>
    <p:extLst>
      <p:ext uri="{BB962C8B-B14F-4D97-AF65-F5344CB8AC3E}">
        <p14:creationId xmlns:p14="http://schemas.microsoft.com/office/powerpoint/2010/main" val="221261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715963"/>
            <a:ext cx="4114800" cy="3086100"/>
          </a:xfrm>
        </p:spPr>
      </p:sp>
      <p:sp>
        <p:nvSpPr>
          <p:cNvPr id="3" name="Notes Placeholder 2"/>
          <p:cNvSpPr>
            <a:spLocks noGrp="1"/>
          </p:cNvSpPr>
          <p:nvPr>
            <p:ph type="body" idx="1"/>
          </p:nvPr>
        </p:nvSpPr>
        <p:spPr>
          <a:xfrm>
            <a:off x="768927" y="4003469"/>
            <a:ext cx="5486400" cy="4681744"/>
          </a:xfrm>
        </p:spPr>
        <p:txBody>
          <a:bodyPr/>
          <a:lstStyle/>
          <a:p>
            <a:pPr rtl="0" fontAlgn="base"/>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88CBAF7-3716-9C49-8797-74BD0EF84F33}" type="slidenum">
              <a:rPr lang="en-US" smtClean="0"/>
              <a:t>16</a:t>
            </a:fld>
            <a:endParaRPr lang="en-US"/>
          </a:p>
        </p:txBody>
      </p:sp>
    </p:spTree>
    <p:extLst>
      <p:ext uri="{BB962C8B-B14F-4D97-AF65-F5344CB8AC3E}">
        <p14:creationId xmlns:p14="http://schemas.microsoft.com/office/powerpoint/2010/main" val="9323110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715963"/>
            <a:ext cx="4114800" cy="3086100"/>
          </a:xfrm>
        </p:spPr>
      </p:sp>
      <p:sp>
        <p:nvSpPr>
          <p:cNvPr id="3" name="Notes Placeholder 2"/>
          <p:cNvSpPr>
            <a:spLocks noGrp="1"/>
          </p:cNvSpPr>
          <p:nvPr>
            <p:ph type="body" idx="1"/>
          </p:nvPr>
        </p:nvSpPr>
        <p:spPr>
          <a:xfrm>
            <a:off x="768927" y="4003469"/>
            <a:ext cx="5486400" cy="4681744"/>
          </a:xfrm>
        </p:spPr>
        <p:txBody>
          <a:bodyPr/>
          <a:lstStyle/>
          <a:p>
            <a:pPr rtl="0" fontAlgn="base"/>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88CBAF7-3716-9C49-8797-74BD0EF84F33}" type="slidenum">
              <a:rPr lang="en-US" smtClean="0"/>
              <a:t>17</a:t>
            </a:fld>
            <a:endParaRPr lang="en-US"/>
          </a:p>
        </p:txBody>
      </p:sp>
    </p:spTree>
    <p:extLst>
      <p:ext uri="{BB962C8B-B14F-4D97-AF65-F5344CB8AC3E}">
        <p14:creationId xmlns:p14="http://schemas.microsoft.com/office/powerpoint/2010/main" val="31666440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715963"/>
            <a:ext cx="4114800" cy="3086100"/>
          </a:xfrm>
        </p:spPr>
      </p:sp>
      <p:sp>
        <p:nvSpPr>
          <p:cNvPr id="3" name="Notes Placeholder 2"/>
          <p:cNvSpPr>
            <a:spLocks noGrp="1"/>
          </p:cNvSpPr>
          <p:nvPr>
            <p:ph type="body" idx="1"/>
          </p:nvPr>
        </p:nvSpPr>
        <p:spPr>
          <a:xfrm>
            <a:off x="768927" y="4003469"/>
            <a:ext cx="5486400" cy="4681744"/>
          </a:xfrm>
        </p:spPr>
        <p:txBody>
          <a:bodyPr/>
          <a:lstStyle/>
          <a:p>
            <a:pPr rtl="0" fontAlgn="base"/>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88CBAF7-3716-9C49-8797-74BD0EF84F33}" type="slidenum">
              <a:rPr lang="en-US" smtClean="0"/>
              <a:t>18</a:t>
            </a:fld>
            <a:endParaRPr lang="en-US"/>
          </a:p>
        </p:txBody>
      </p:sp>
    </p:spTree>
    <p:extLst>
      <p:ext uri="{BB962C8B-B14F-4D97-AF65-F5344CB8AC3E}">
        <p14:creationId xmlns:p14="http://schemas.microsoft.com/office/powerpoint/2010/main" val="26135189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Tube little think there </a:t>
            </a:r>
          </a:p>
        </p:txBody>
      </p:sp>
      <p:sp>
        <p:nvSpPr>
          <p:cNvPr id="4" name="Slide Number Placeholder 3"/>
          <p:cNvSpPr>
            <a:spLocks noGrp="1"/>
          </p:cNvSpPr>
          <p:nvPr>
            <p:ph type="sldNum" sz="quarter" idx="5"/>
          </p:nvPr>
        </p:nvSpPr>
        <p:spPr/>
        <p:txBody>
          <a:bodyPr/>
          <a:lstStyle/>
          <a:p>
            <a:fld id="{888CBAF7-3716-9C49-8797-74BD0EF84F33}" type="slidenum">
              <a:rPr lang="en-US" smtClean="0"/>
              <a:t>19</a:t>
            </a:fld>
            <a:endParaRPr lang="en-US"/>
          </a:p>
        </p:txBody>
      </p:sp>
    </p:spTree>
    <p:extLst>
      <p:ext uri="{BB962C8B-B14F-4D97-AF65-F5344CB8AC3E}">
        <p14:creationId xmlns:p14="http://schemas.microsoft.com/office/powerpoint/2010/main" val="2776635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715963"/>
            <a:ext cx="4114800" cy="3086100"/>
          </a:xfrm>
        </p:spPr>
      </p:sp>
      <p:sp>
        <p:nvSpPr>
          <p:cNvPr id="3" name="Notes Placeholder 2"/>
          <p:cNvSpPr>
            <a:spLocks noGrp="1"/>
          </p:cNvSpPr>
          <p:nvPr>
            <p:ph type="body" idx="1"/>
          </p:nvPr>
        </p:nvSpPr>
        <p:spPr>
          <a:xfrm>
            <a:off x="685800" y="4229100"/>
            <a:ext cx="5486400" cy="3600450"/>
          </a:xfrm>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88CBAF7-3716-9C49-8797-74BD0EF84F33}" type="slidenum">
              <a:rPr lang="en-US" smtClean="0"/>
              <a:t>2</a:t>
            </a:fld>
            <a:endParaRPr lang="en-US"/>
          </a:p>
        </p:txBody>
      </p:sp>
    </p:spTree>
    <p:extLst>
      <p:ext uri="{BB962C8B-B14F-4D97-AF65-F5344CB8AC3E}">
        <p14:creationId xmlns:p14="http://schemas.microsoft.com/office/powerpoint/2010/main" val="13825251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888CBAF7-3716-9C49-8797-74BD0EF84F33}" type="slidenum">
              <a:rPr lang="en-US" smtClean="0"/>
              <a:t>20</a:t>
            </a:fld>
            <a:endParaRPr lang="en-US"/>
          </a:p>
        </p:txBody>
      </p:sp>
    </p:spTree>
    <p:extLst>
      <p:ext uri="{BB962C8B-B14F-4D97-AF65-F5344CB8AC3E}">
        <p14:creationId xmlns:p14="http://schemas.microsoft.com/office/powerpoint/2010/main" val="19002803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888CBAF7-3716-9C49-8797-74BD0EF84F33}" type="slidenum">
              <a:rPr lang="en-US" smtClean="0"/>
              <a:t>21</a:t>
            </a:fld>
            <a:endParaRPr lang="en-US"/>
          </a:p>
        </p:txBody>
      </p:sp>
    </p:spTree>
    <p:extLst>
      <p:ext uri="{BB962C8B-B14F-4D97-AF65-F5344CB8AC3E}">
        <p14:creationId xmlns:p14="http://schemas.microsoft.com/office/powerpoint/2010/main" val="33106337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71688" y="260350"/>
            <a:ext cx="2925762" cy="2195513"/>
          </a:xfrm>
        </p:spPr>
      </p:sp>
      <p:sp>
        <p:nvSpPr>
          <p:cNvPr id="3" name="Notes Placeholder 2"/>
          <p:cNvSpPr>
            <a:spLocks noGrp="1"/>
          </p:cNvSpPr>
          <p:nvPr>
            <p:ph type="body" idx="1"/>
          </p:nvPr>
        </p:nvSpPr>
        <p:spPr>
          <a:xfrm>
            <a:off x="617517" y="2455863"/>
            <a:ext cx="5985164" cy="5939992"/>
          </a:xfrm>
        </p:spPr>
        <p:txBody>
          <a:bodyPr/>
          <a:lstStyle/>
          <a:p>
            <a:pPr rtl="0" fontAlgn="base"/>
            <a:endParaRPr lang="en-US" sz="10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88CBAF7-3716-9C49-8797-74BD0EF84F33}" type="slidenum">
              <a:rPr lang="en-US" smtClean="0"/>
              <a:t>22</a:t>
            </a:fld>
            <a:endParaRPr lang="en-US"/>
          </a:p>
        </p:txBody>
      </p:sp>
    </p:spTree>
    <p:extLst>
      <p:ext uri="{BB962C8B-B14F-4D97-AF65-F5344CB8AC3E}">
        <p14:creationId xmlns:p14="http://schemas.microsoft.com/office/powerpoint/2010/main" val="11236310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888CBAF7-3716-9C49-8797-74BD0EF84F33}" type="slidenum">
              <a:rPr lang="en-US" smtClean="0"/>
              <a:t>23</a:t>
            </a:fld>
            <a:endParaRPr lang="en-US"/>
          </a:p>
        </p:txBody>
      </p:sp>
    </p:spTree>
    <p:extLst>
      <p:ext uri="{BB962C8B-B14F-4D97-AF65-F5344CB8AC3E}">
        <p14:creationId xmlns:p14="http://schemas.microsoft.com/office/powerpoint/2010/main" val="27315650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88CBAF7-3716-9C49-8797-74BD0EF84F33}" type="slidenum">
              <a:rPr lang="en-US" smtClean="0"/>
              <a:t>24</a:t>
            </a:fld>
            <a:endParaRPr lang="en-US"/>
          </a:p>
        </p:txBody>
      </p:sp>
    </p:spTree>
    <p:extLst>
      <p:ext uri="{BB962C8B-B14F-4D97-AF65-F5344CB8AC3E}">
        <p14:creationId xmlns:p14="http://schemas.microsoft.com/office/powerpoint/2010/main" val="93779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715963"/>
            <a:ext cx="4114800" cy="3086100"/>
          </a:xfrm>
        </p:spPr>
      </p:sp>
      <p:sp>
        <p:nvSpPr>
          <p:cNvPr id="3" name="Notes Placeholder 2"/>
          <p:cNvSpPr>
            <a:spLocks noGrp="1"/>
          </p:cNvSpPr>
          <p:nvPr>
            <p:ph type="body" idx="1"/>
          </p:nvPr>
        </p:nvSpPr>
        <p:spPr>
          <a:xfrm>
            <a:off x="685800" y="4229100"/>
            <a:ext cx="5486400" cy="3600450"/>
          </a:xfrm>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88CBAF7-3716-9C49-8797-74BD0EF84F33}" type="slidenum">
              <a:rPr lang="en-US" smtClean="0"/>
              <a:t>3</a:t>
            </a:fld>
            <a:endParaRPr lang="en-US"/>
          </a:p>
        </p:txBody>
      </p:sp>
    </p:spTree>
    <p:extLst>
      <p:ext uri="{BB962C8B-B14F-4D97-AF65-F5344CB8AC3E}">
        <p14:creationId xmlns:p14="http://schemas.microsoft.com/office/powerpoint/2010/main" val="3638125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715963"/>
            <a:ext cx="4114800" cy="3086100"/>
          </a:xfrm>
        </p:spPr>
      </p:sp>
      <p:sp>
        <p:nvSpPr>
          <p:cNvPr id="3" name="Notes Placeholder 2"/>
          <p:cNvSpPr>
            <a:spLocks noGrp="1"/>
          </p:cNvSpPr>
          <p:nvPr>
            <p:ph type="body" idx="1"/>
          </p:nvPr>
        </p:nvSpPr>
        <p:spPr>
          <a:xfrm>
            <a:off x="685800" y="4229100"/>
            <a:ext cx="5486400" cy="3600450"/>
          </a:xfrm>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88CBAF7-3716-9C49-8797-74BD0EF84F33}" type="slidenum">
              <a:rPr lang="en-US" smtClean="0"/>
              <a:t>4</a:t>
            </a:fld>
            <a:endParaRPr lang="en-US"/>
          </a:p>
        </p:txBody>
      </p:sp>
    </p:spTree>
    <p:extLst>
      <p:ext uri="{BB962C8B-B14F-4D97-AF65-F5344CB8AC3E}">
        <p14:creationId xmlns:p14="http://schemas.microsoft.com/office/powerpoint/2010/main" val="1622763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334963"/>
            <a:ext cx="4114800" cy="3086100"/>
          </a:xfrm>
        </p:spPr>
      </p:sp>
      <p:sp>
        <p:nvSpPr>
          <p:cNvPr id="3" name="Notes Placeholder 2"/>
          <p:cNvSpPr>
            <a:spLocks noGrp="1"/>
          </p:cNvSpPr>
          <p:nvPr>
            <p:ph type="body" idx="1"/>
          </p:nvPr>
        </p:nvSpPr>
        <p:spPr>
          <a:xfrm>
            <a:off x="685800" y="3469965"/>
            <a:ext cx="5486400" cy="5519656"/>
          </a:xfrm>
        </p:spPr>
        <p:txBody>
          <a:bodyPr/>
          <a:lstStyle/>
          <a:p>
            <a:pPr rtl="0" fontAlgn="base"/>
            <a:r>
              <a:rPr lang="en-US" sz="1100" b="0" i="0" kern="1200" dirty="0">
                <a:solidFill>
                  <a:schemeClr val="tx1"/>
                </a:solidFill>
                <a:effectLst/>
                <a:latin typeface="+mn-lt"/>
                <a:ea typeface="+mn-ea"/>
                <a:cs typeface="+mn-cs"/>
              </a:rPr>
              <a:t>AI can’t measure itself… </a:t>
            </a:r>
          </a:p>
        </p:txBody>
      </p:sp>
      <p:sp>
        <p:nvSpPr>
          <p:cNvPr id="4" name="Slide Number Placeholder 3"/>
          <p:cNvSpPr>
            <a:spLocks noGrp="1"/>
          </p:cNvSpPr>
          <p:nvPr>
            <p:ph type="sldNum" sz="quarter" idx="5"/>
          </p:nvPr>
        </p:nvSpPr>
        <p:spPr/>
        <p:txBody>
          <a:bodyPr/>
          <a:lstStyle/>
          <a:p>
            <a:fld id="{888CBAF7-3716-9C49-8797-74BD0EF84F33}" type="slidenum">
              <a:rPr lang="en-US" smtClean="0"/>
              <a:t>5</a:t>
            </a:fld>
            <a:endParaRPr lang="en-US"/>
          </a:p>
        </p:txBody>
      </p:sp>
    </p:spTree>
    <p:extLst>
      <p:ext uri="{BB962C8B-B14F-4D97-AF65-F5344CB8AC3E}">
        <p14:creationId xmlns:p14="http://schemas.microsoft.com/office/powerpoint/2010/main" val="97690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334963"/>
            <a:ext cx="4114800" cy="3086100"/>
          </a:xfrm>
        </p:spPr>
      </p:sp>
      <p:sp>
        <p:nvSpPr>
          <p:cNvPr id="3" name="Notes Placeholder 2"/>
          <p:cNvSpPr>
            <a:spLocks noGrp="1"/>
          </p:cNvSpPr>
          <p:nvPr>
            <p:ph type="body" idx="1"/>
          </p:nvPr>
        </p:nvSpPr>
        <p:spPr>
          <a:xfrm>
            <a:off x="685800" y="3469965"/>
            <a:ext cx="5486400" cy="5519656"/>
          </a:xfrm>
        </p:spPr>
        <p:txBody>
          <a:bodyPr/>
          <a:lstStyle/>
          <a:p>
            <a:pPr rtl="0" fontAlgn="base"/>
            <a:endParaRPr lang="en-US" sz="11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88CBAF7-3716-9C49-8797-74BD0EF84F33}" type="slidenum">
              <a:rPr lang="en-US" smtClean="0"/>
              <a:t>6</a:t>
            </a:fld>
            <a:endParaRPr lang="en-US"/>
          </a:p>
        </p:txBody>
      </p:sp>
    </p:spTree>
    <p:extLst>
      <p:ext uri="{BB962C8B-B14F-4D97-AF65-F5344CB8AC3E}">
        <p14:creationId xmlns:p14="http://schemas.microsoft.com/office/powerpoint/2010/main" val="3623038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334963"/>
            <a:ext cx="4114800" cy="3086100"/>
          </a:xfrm>
        </p:spPr>
      </p:sp>
      <p:sp>
        <p:nvSpPr>
          <p:cNvPr id="3" name="Notes Placeholder 2"/>
          <p:cNvSpPr>
            <a:spLocks noGrp="1"/>
          </p:cNvSpPr>
          <p:nvPr>
            <p:ph type="body" idx="1"/>
          </p:nvPr>
        </p:nvSpPr>
        <p:spPr>
          <a:xfrm>
            <a:off x="685800" y="3469965"/>
            <a:ext cx="5486400" cy="5519656"/>
          </a:xfrm>
        </p:spPr>
        <p:txBody>
          <a:bodyPr/>
          <a:lstStyle/>
          <a:p>
            <a:pPr rtl="0" fontAlgn="base"/>
            <a:endParaRPr lang="en-US" sz="11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88CBAF7-3716-9C49-8797-74BD0EF84F33}" type="slidenum">
              <a:rPr lang="en-US" smtClean="0"/>
              <a:t>7</a:t>
            </a:fld>
            <a:endParaRPr lang="en-US"/>
          </a:p>
        </p:txBody>
      </p:sp>
    </p:spTree>
    <p:extLst>
      <p:ext uri="{BB962C8B-B14F-4D97-AF65-F5344CB8AC3E}">
        <p14:creationId xmlns:p14="http://schemas.microsoft.com/office/powerpoint/2010/main" val="12890890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334963"/>
            <a:ext cx="4114800" cy="3086100"/>
          </a:xfrm>
        </p:spPr>
      </p:sp>
      <p:sp>
        <p:nvSpPr>
          <p:cNvPr id="3" name="Notes Placeholder 2"/>
          <p:cNvSpPr>
            <a:spLocks noGrp="1"/>
          </p:cNvSpPr>
          <p:nvPr>
            <p:ph type="body" idx="1"/>
          </p:nvPr>
        </p:nvSpPr>
        <p:spPr>
          <a:xfrm>
            <a:off x="685800" y="3469965"/>
            <a:ext cx="5486400" cy="5519656"/>
          </a:xfrm>
        </p:spPr>
        <p:txBody>
          <a:bodyPr/>
          <a:lstStyle/>
          <a:p>
            <a:pPr rtl="0" fontAlgn="base"/>
            <a:r>
              <a:rPr lang="en-US" sz="1100" b="0" i="0" kern="1200" dirty="0">
                <a:solidFill>
                  <a:schemeClr val="tx1"/>
                </a:solidFill>
                <a:effectLst/>
                <a:latin typeface="+mn-lt"/>
                <a:ea typeface="+mn-ea"/>
                <a:cs typeface="+mn-cs"/>
              </a:rPr>
              <a:t>CROP</a:t>
            </a:r>
          </a:p>
        </p:txBody>
      </p:sp>
      <p:sp>
        <p:nvSpPr>
          <p:cNvPr id="4" name="Slide Number Placeholder 3"/>
          <p:cNvSpPr>
            <a:spLocks noGrp="1"/>
          </p:cNvSpPr>
          <p:nvPr>
            <p:ph type="sldNum" sz="quarter" idx="5"/>
          </p:nvPr>
        </p:nvSpPr>
        <p:spPr/>
        <p:txBody>
          <a:bodyPr/>
          <a:lstStyle/>
          <a:p>
            <a:fld id="{888CBAF7-3716-9C49-8797-74BD0EF84F33}" type="slidenum">
              <a:rPr lang="en-US" smtClean="0"/>
              <a:t>8</a:t>
            </a:fld>
            <a:endParaRPr lang="en-US"/>
          </a:p>
        </p:txBody>
      </p:sp>
    </p:spTree>
    <p:extLst>
      <p:ext uri="{BB962C8B-B14F-4D97-AF65-F5344CB8AC3E}">
        <p14:creationId xmlns:p14="http://schemas.microsoft.com/office/powerpoint/2010/main" val="26669635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334963"/>
            <a:ext cx="4114800" cy="3086100"/>
          </a:xfrm>
        </p:spPr>
      </p:sp>
      <p:sp>
        <p:nvSpPr>
          <p:cNvPr id="3" name="Notes Placeholder 2"/>
          <p:cNvSpPr>
            <a:spLocks noGrp="1"/>
          </p:cNvSpPr>
          <p:nvPr>
            <p:ph type="body" idx="1"/>
          </p:nvPr>
        </p:nvSpPr>
        <p:spPr>
          <a:xfrm>
            <a:off x="685800" y="3469965"/>
            <a:ext cx="5486400" cy="5519656"/>
          </a:xfrm>
        </p:spPr>
        <p:txBody>
          <a:bodyPr/>
          <a:lstStyle/>
          <a:p>
            <a:pPr rtl="0" fontAlgn="base"/>
            <a:endParaRPr lang="en-US" sz="11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88CBAF7-3716-9C49-8797-74BD0EF84F33}" type="slidenum">
              <a:rPr lang="en-US" smtClean="0"/>
              <a:t>9</a:t>
            </a:fld>
            <a:endParaRPr lang="en-US"/>
          </a:p>
        </p:txBody>
      </p:sp>
    </p:spTree>
    <p:extLst>
      <p:ext uri="{BB962C8B-B14F-4D97-AF65-F5344CB8AC3E}">
        <p14:creationId xmlns:p14="http://schemas.microsoft.com/office/powerpoint/2010/main" val="2416630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atin typeface="Futura Medium" panose="020B0602020204020303" pitchFamily="34" charset="-79"/>
                <a:cs typeface="Futura Medium" panose="020B0602020204020303" pitchFamily="34" charset="-79"/>
              </a:defRPr>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atin typeface="Futura Medium" panose="020B0602020204020303" pitchFamily="34" charset="-79"/>
                <a:cs typeface="Futura Medium" panose="020B0602020204020303" pitchFamily="34"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atin typeface="Futura Medium" panose="020B0602020204020303" pitchFamily="34" charset="-79"/>
                <a:cs typeface="Futura Medium" panose="020B0602020204020303" pitchFamily="34" charset="-79"/>
              </a:defRPr>
            </a:lvl1pPr>
          </a:lstStyle>
          <a:p>
            <a:fld id="{54C34AB3-6F2D-FE4A-8808-4BEB17155F28}" type="datetime1">
              <a:rPr lang="en-US" smtClean="0"/>
              <a:pPr/>
              <a:t>8/16/22</a:t>
            </a:fld>
            <a:endParaRPr lang="en-US"/>
          </a:p>
        </p:txBody>
      </p:sp>
      <p:sp>
        <p:nvSpPr>
          <p:cNvPr id="5" name="Footer Placeholder 4"/>
          <p:cNvSpPr>
            <a:spLocks noGrp="1"/>
          </p:cNvSpPr>
          <p:nvPr>
            <p:ph type="ftr" sz="quarter" idx="11"/>
          </p:nvPr>
        </p:nvSpPr>
        <p:spPr/>
        <p:txBody>
          <a:bodyPr/>
          <a:lstStyle>
            <a:lvl1pPr>
              <a:defRPr>
                <a:latin typeface="Futura Medium" panose="020B0602020204020303" pitchFamily="34" charset="-79"/>
                <a:cs typeface="Futura Medium" panose="020B0602020204020303" pitchFamily="34" charset="-79"/>
              </a:defRPr>
            </a:lvl1pPr>
          </a:lstStyle>
          <a:p>
            <a:endParaRPr lang="en-US"/>
          </a:p>
        </p:txBody>
      </p:sp>
      <p:sp>
        <p:nvSpPr>
          <p:cNvPr id="6" name="Slide Number Placeholder 5"/>
          <p:cNvSpPr>
            <a:spLocks noGrp="1"/>
          </p:cNvSpPr>
          <p:nvPr>
            <p:ph type="sldNum" sz="quarter" idx="12"/>
          </p:nvPr>
        </p:nvSpPr>
        <p:spPr/>
        <p:txBody>
          <a:bodyPr/>
          <a:lstStyle>
            <a:lvl1pPr>
              <a:defRPr>
                <a:latin typeface="Futura Medium" panose="020B0602020204020303" pitchFamily="34" charset="-79"/>
                <a:cs typeface="Futura Medium" panose="020B0602020204020303" pitchFamily="34" charset="-79"/>
              </a:defRPr>
            </a:lvl1pPr>
          </a:lstStyle>
          <a:p>
            <a:fld id="{75143087-39F4-C749-AFC7-FB31D276444B}" type="slidenum">
              <a:rPr lang="en-US" smtClean="0"/>
              <a:pPr/>
              <a:t>‹#›</a:t>
            </a:fld>
            <a:endParaRPr lang="en-US"/>
          </a:p>
        </p:txBody>
      </p:sp>
    </p:spTree>
    <p:extLst>
      <p:ext uri="{BB962C8B-B14F-4D97-AF65-F5344CB8AC3E}">
        <p14:creationId xmlns:p14="http://schemas.microsoft.com/office/powerpoint/2010/main" val="2226890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446D09A-C9FF-B448-BE72-DAC875F20149}" type="datetime1">
              <a:rPr lang="en-US" smtClean="0"/>
              <a:t>8/16/22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143087-39F4-C749-AFC7-FB31D276444B}" type="slidenum">
              <a:rPr lang="en-US" smtClean="0"/>
              <a:t>‹#›</a:t>
            </a:fld>
            <a:endParaRPr lang="en-US"/>
          </a:p>
        </p:txBody>
      </p:sp>
    </p:spTree>
    <p:extLst>
      <p:ext uri="{BB962C8B-B14F-4D97-AF65-F5344CB8AC3E}">
        <p14:creationId xmlns:p14="http://schemas.microsoft.com/office/powerpoint/2010/main" val="2888472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E3DC99-979E-E143-9C4F-E41460658A67}" type="datetime1">
              <a:rPr lang="en-US" smtClean="0"/>
              <a:t>8/16/22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143087-39F4-C749-AFC7-FB31D276444B}" type="slidenum">
              <a:rPr lang="en-US" smtClean="0"/>
              <a:t>‹#›</a:t>
            </a:fld>
            <a:endParaRPr lang="en-US"/>
          </a:p>
        </p:txBody>
      </p:sp>
    </p:spTree>
    <p:extLst>
      <p:ext uri="{BB962C8B-B14F-4D97-AF65-F5344CB8AC3E}">
        <p14:creationId xmlns:p14="http://schemas.microsoft.com/office/powerpoint/2010/main" val="31591313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ks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lIns="0" tIns="0" rIns="0" bIns="0"/>
          <a:lstStyle>
            <a:lvl1pPr>
              <a:defRPr/>
            </a:lvl1pPr>
          </a:lstStyle>
          <a:p>
            <a:r>
              <a:rPr lang="nl-NL" dirty="0"/>
              <a:t>Plaats hier je titel</a:t>
            </a:r>
          </a:p>
        </p:txBody>
      </p:sp>
      <p:sp>
        <p:nvSpPr>
          <p:cNvPr id="3" name="Tijdelijke aanduiding voor verticale tekst 2"/>
          <p:cNvSpPr>
            <a:spLocks noGrp="1"/>
          </p:cNvSpPr>
          <p:nvPr>
            <p:ph type="body" orient="vert" idx="1" hasCustomPrompt="1"/>
          </p:nvPr>
        </p:nvSpPr>
        <p:spPr/>
        <p:txBody>
          <a:bodyPr vert="horz" lIns="0" tIns="0" rIns="0" bIns="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dirty="0"/>
              <a:t>Klik hier om een bullet te plaatsen.</a:t>
            </a:r>
          </a:p>
          <a:p>
            <a:pPr lvl="1"/>
            <a:r>
              <a:rPr lang="nl-NL" dirty="0"/>
              <a:t>Sub-bullets</a:t>
            </a:r>
          </a:p>
          <a:p>
            <a:pPr lvl="2"/>
            <a:r>
              <a:rPr lang="nl-NL" dirty="0"/>
              <a:t>Leestekst</a:t>
            </a:r>
          </a:p>
          <a:p>
            <a:pPr lvl="3"/>
            <a:r>
              <a:rPr lang="nl-NL" dirty="0"/>
              <a:t>Subtitel</a:t>
            </a:r>
          </a:p>
          <a:p>
            <a:pPr lvl="4"/>
            <a:r>
              <a:rPr lang="nl-NL" dirty="0"/>
              <a:t>Numerieke bullets</a:t>
            </a:r>
          </a:p>
          <a:p>
            <a:pPr lvl="5"/>
            <a:r>
              <a:rPr lang="nl-NL" dirty="0"/>
              <a:t># Abc</a:t>
            </a:r>
          </a:p>
          <a:p>
            <a:pPr lvl="6"/>
            <a:r>
              <a:rPr lang="nl-NL" dirty="0"/>
              <a:t># Bullets</a:t>
            </a:r>
          </a:p>
          <a:p>
            <a:pPr lvl="7"/>
            <a:r>
              <a:rPr lang="nl-NL" dirty="0"/>
              <a:t>Cursief</a:t>
            </a:r>
          </a:p>
          <a:p>
            <a:pPr lvl="8"/>
            <a:r>
              <a:rPr lang="nl-NL" dirty="0"/>
              <a:t>Alt. Subtitel</a:t>
            </a:r>
          </a:p>
        </p:txBody>
      </p:sp>
      <p:sp>
        <p:nvSpPr>
          <p:cNvPr id="4" name="Tijdelijke aanduiding voor datum 3"/>
          <p:cNvSpPr>
            <a:spLocks noGrp="1"/>
          </p:cNvSpPr>
          <p:nvPr>
            <p:ph type="dt" sz="half" idx="10"/>
          </p:nvPr>
        </p:nvSpPr>
        <p:spPr/>
        <p:txBody>
          <a:bodyPr/>
          <a:lstStyle/>
          <a:p>
            <a:fld id="{54467C24-0DB5-4940-83ED-62E698931C33}" type="datetime1">
              <a:rPr lang="nl-NL" smtClean="0"/>
              <a:t>16-08-2022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a:t>
            </a:fld>
            <a:endParaRPr lang="nl-NL"/>
          </a:p>
        </p:txBody>
      </p:sp>
      <p:sp>
        <p:nvSpPr>
          <p:cNvPr id="7" name="Tekstvak 6"/>
          <p:cNvSpPr txBox="1"/>
          <p:nvPr userDrawn="1"/>
        </p:nvSpPr>
        <p:spPr>
          <a:xfrm>
            <a:off x="-8063" y="-662296"/>
            <a:ext cx="9144000" cy="369332"/>
          </a:xfrm>
          <a:prstGeom prst="rect">
            <a:avLst/>
          </a:prstGeom>
          <a:noFill/>
        </p:spPr>
        <p:txBody>
          <a:bodyPr wrap="square" rtlCol="0">
            <a:spAutoFit/>
          </a:bodyPr>
          <a:lstStyle/>
          <a:p>
            <a:pPr marL="0" algn="ctr" defTabSz="685800" rtl="0" eaLnBrk="1" latinLnBrk="0" hangingPunct="1"/>
            <a:r>
              <a:rPr lang="nl-NL" sz="1800" b="0" kern="1200" spc="38" baseline="0" dirty="0">
                <a:solidFill>
                  <a:schemeClr val="accent2"/>
                </a:solidFill>
                <a:latin typeface="+mj-lt"/>
                <a:ea typeface="+mn-ea"/>
                <a:cs typeface="Calibri" panose="020F0502020204030204" pitchFamily="34" charset="0"/>
              </a:rPr>
              <a:t>Tekst</a:t>
            </a:r>
          </a:p>
        </p:txBody>
      </p:sp>
      <p:grpSp>
        <p:nvGrpSpPr>
          <p:cNvPr id="191" name="Instructie">
            <a:extLst>
              <a:ext uri="{FF2B5EF4-FFF2-40B4-BE49-F238E27FC236}">
                <a16:creationId xmlns:a16="http://schemas.microsoft.com/office/drawing/2014/main" id="{DD0AA823-8D5A-4E41-BB2F-3861A44F812B}"/>
              </a:ext>
            </a:extLst>
          </p:cNvPr>
          <p:cNvGrpSpPr/>
          <p:nvPr userDrawn="1"/>
        </p:nvGrpSpPr>
        <p:grpSpPr>
          <a:xfrm>
            <a:off x="-2749746" y="-99300"/>
            <a:ext cx="2543480" cy="7056601"/>
            <a:chOff x="-3666328" y="-99300"/>
            <a:chExt cx="3391307" cy="7056601"/>
          </a:xfrm>
        </p:grpSpPr>
        <p:sp>
          <p:nvSpPr>
            <p:cNvPr id="187" name="Rechthoek 186">
              <a:extLst>
                <a:ext uri="{FF2B5EF4-FFF2-40B4-BE49-F238E27FC236}">
                  <a16:creationId xmlns:a16="http://schemas.microsoft.com/office/drawing/2014/main" id="{B2B37861-4A43-4589-A0C8-82D592DCDD7A}"/>
                </a:ext>
              </a:extLst>
            </p:cNvPr>
            <p:cNvSpPr/>
            <p:nvPr userDrawn="1"/>
          </p:nvSpPr>
          <p:spPr>
            <a:xfrm>
              <a:off x="-3666328" y="-99300"/>
              <a:ext cx="3391307" cy="7056601"/>
            </a:xfrm>
            <a:prstGeom prst="rect">
              <a:avLst/>
            </a:prstGeom>
            <a:solidFill>
              <a:schemeClr val="bg1">
                <a:lumMod val="9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1050" b="1" cap="all" baseline="0" dirty="0">
                <a:solidFill>
                  <a:schemeClr val="bg1"/>
                </a:solidFill>
                <a:latin typeface="Calibri" panose="020F0502020204030204" pitchFamily="34" charset="0"/>
                <a:cs typeface="Calibri" panose="020F0502020204030204" pitchFamily="34" charset="0"/>
              </a:endParaRPr>
            </a:p>
          </p:txBody>
        </p:sp>
        <p:sp>
          <p:nvSpPr>
            <p:cNvPr id="188" name="Rechthoek 187">
              <a:extLst>
                <a:ext uri="{FF2B5EF4-FFF2-40B4-BE49-F238E27FC236}">
                  <a16:creationId xmlns:a16="http://schemas.microsoft.com/office/drawing/2014/main" id="{FA1FD061-BB02-439F-A2F1-D1330A5AB2B3}"/>
                </a:ext>
              </a:extLst>
            </p:cNvPr>
            <p:cNvSpPr/>
            <p:nvPr userDrawn="1"/>
          </p:nvSpPr>
          <p:spPr>
            <a:xfrm>
              <a:off x="-3459892" y="1706891"/>
              <a:ext cx="3086600" cy="4148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1050" b="1" cap="all" baseline="0" dirty="0">
                <a:solidFill>
                  <a:schemeClr val="bg1"/>
                </a:solidFill>
                <a:latin typeface="Calibri" panose="020F0502020204030204" pitchFamily="34" charset="0"/>
                <a:cs typeface="Calibri" panose="020F0502020204030204" pitchFamily="34" charset="0"/>
              </a:endParaRPr>
            </a:p>
          </p:txBody>
        </p:sp>
        <p:sp>
          <p:nvSpPr>
            <p:cNvPr id="98" name="Rechthoek 97">
              <a:extLst>
                <a:ext uri="{FF2B5EF4-FFF2-40B4-BE49-F238E27FC236}">
                  <a16:creationId xmlns:a16="http://schemas.microsoft.com/office/drawing/2014/main" id="{F8917BB8-68B0-46E2-98BE-58C54955D349}"/>
                </a:ext>
              </a:extLst>
            </p:cNvPr>
            <p:cNvSpPr/>
            <p:nvPr userDrawn="1"/>
          </p:nvSpPr>
          <p:spPr>
            <a:xfrm>
              <a:off x="-3569165" y="39084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600" b="0" noProof="0" dirty="0">
                  <a:solidFill>
                    <a:srgbClr val="211F26"/>
                  </a:solidFill>
                  <a:latin typeface="Calibri" panose="020F0502020204030204" pitchFamily="34" charset="0"/>
                  <a:cs typeface="Calibri" panose="020F0502020204030204" pitchFamily="34" charset="0"/>
                </a:rPr>
                <a:t>Start</a:t>
              </a:r>
            </a:p>
          </p:txBody>
        </p:sp>
        <p:sp>
          <p:nvSpPr>
            <p:cNvPr id="99" name="Rechthoek 98">
              <a:extLst>
                <a:ext uri="{FF2B5EF4-FFF2-40B4-BE49-F238E27FC236}">
                  <a16:creationId xmlns:a16="http://schemas.microsoft.com/office/drawing/2014/main" id="{D3360812-CCC4-48DA-96EE-346C639D169A}"/>
                </a:ext>
              </a:extLst>
            </p:cNvPr>
            <p:cNvSpPr/>
            <p:nvPr userDrawn="1"/>
          </p:nvSpPr>
          <p:spPr>
            <a:xfrm>
              <a:off x="-3564166" y="55351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01" name="Groep 100">
              <a:extLst>
                <a:ext uri="{FF2B5EF4-FFF2-40B4-BE49-F238E27FC236}">
                  <a16:creationId xmlns:a16="http://schemas.microsoft.com/office/drawing/2014/main" id="{7A060690-451F-441D-9CF4-8633782714F8}"/>
                </a:ext>
              </a:extLst>
            </p:cNvPr>
            <p:cNvGrpSpPr/>
            <p:nvPr userDrawn="1"/>
          </p:nvGrpSpPr>
          <p:grpSpPr>
            <a:xfrm>
              <a:off x="-3315852" y="655360"/>
              <a:ext cx="137189" cy="108008"/>
              <a:chOff x="-3310843" y="700986"/>
              <a:chExt cx="182598" cy="143759"/>
            </a:xfrm>
          </p:grpSpPr>
          <p:grpSp>
            <p:nvGrpSpPr>
              <p:cNvPr id="164" name="Groep 163">
                <a:extLst>
                  <a:ext uri="{FF2B5EF4-FFF2-40B4-BE49-F238E27FC236}">
                    <a16:creationId xmlns:a16="http://schemas.microsoft.com/office/drawing/2014/main" id="{7B672554-F5BC-45E9-B6D7-76F304802E92}"/>
                  </a:ext>
                </a:extLst>
              </p:cNvPr>
              <p:cNvGrpSpPr/>
              <p:nvPr userDrawn="1"/>
            </p:nvGrpSpPr>
            <p:grpSpPr>
              <a:xfrm>
                <a:off x="-3310843" y="700986"/>
                <a:ext cx="182598" cy="143759"/>
                <a:chOff x="-3310843" y="700986"/>
                <a:chExt cx="182598" cy="143759"/>
              </a:xfrm>
            </p:grpSpPr>
            <p:cxnSp>
              <p:nvCxnSpPr>
                <p:cNvPr id="168" name="Rechte verbindingslijn 167">
                  <a:extLst>
                    <a:ext uri="{FF2B5EF4-FFF2-40B4-BE49-F238E27FC236}">
                      <a16:creationId xmlns:a16="http://schemas.microsoft.com/office/drawing/2014/main" id="{045CBAB6-FF33-4F9A-980A-CB6998CA830D}"/>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169" name="Rechte verbindingslijn 168">
                  <a:extLst>
                    <a:ext uri="{FF2B5EF4-FFF2-40B4-BE49-F238E27FC236}">
                      <a16:creationId xmlns:a16="http://schemas.microsoft.com/office/drawing/2014/main" id="{1C834C74-BC66-4CF4-B330-0EF6956173A5}"/>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170" name="Rechte verbindingslijn 169">
                  <a:extLst>
                    <a:ext uri="{FF2B5EF4-FFF2-40B4-BE49-F238E27FC236}">
                      <a16:creationId xmlns:a16="http://schemas.microsoft.com/office/drawing/2014/main" id="{52E7828C-8920-48E0-8582-4826AD3A17D3}"/>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171" name="Rechte verbindingslijn 170">
                  <a:extLst>
                    <a:ext uri="{FF2B5EF4-FFF2-40B4-BE49-F238E27FC236}">
                      <a16:creationId xmlns:a16="http://schemas.microsoft.com/office/drawing/2014/main" id="{F675862C-B37F-4C1C-8712-ADFB83F667DF}"/>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172" name="Rechte verbindingslijn 171">
                  <a:extLst>
                    <a:ext uri="{FF2B5EF4-FFF2-40B4-BE49-F238E27FC236}">
                      <a16:creationId xmlns:a16="http://schemas.microsoft.com/office/drawing/2014/main" id="{CB6BEE58-851D-4518-AAB6-2F57E0B35B3C}"/>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165" name="Groep 164">
                <a:extLst>
                  <a:ext uri="{FF2B5EF4-FFF2-40B4-BE49-F238E27FC236}">
                    <a16:creationId xmlns:a16="http://schemas.microsoft.com/office/drawing/2014/main" id="{7C55C29D-5657-475F-8762-A74483EB72EF}"/>
                  </a:ext>
                </a:extLst>
              </p:cNvPr>
              <p:cNvGrpSpPr/>
              <p:nvPr userDrawn="1"/>
            </p:nvGrpSpPr>
            <p:grpSpPr>
              <a:xfrm flipH="1">
                <a:off x="-3310774" y="735854"/>
                <a:ext cx="88801" cy="72568"/>
                <a:chOff x="-2091059" y="1395403"/>
                <a:chExt cx="157316" cy="128558"/>
              </a:xfrm>
            </p:grpSpPr>
            <p:sp>
              <p:nvSpPr>
                <p:cNvPr id="166" name="Rechthoek 165">
                  <a:extLst>
                    <a:ext uri="{FF2B5EF4-FFF2-40B4-BE49-F238E27FC236}">
                      <a16:creationId xmlns:a16="http://schemas.microsoft.com/office/drawing/2014/main" id="{380F0308-6916-4F4C-AC4A-9BD612EC65BA}"/>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a:solidFill>
                      <a:srgbClr val="211F26"/>
                    </a:solidFill>
                    <a:latin typeface="Calibri" panose="020F0502020204030204" pitchFamily="34" charset="0"/>
                    <a:cs typeface="Calibri" panose="020F0502020204030204" pitchFamily="34" charset="0"/>
                  </a:endParaRPr>
                </a:p>
              </p:txBody>
            </p:sp>
            <p:sp>
              <p:nvSpPr>
                <p:cNvPr id="167" name="Pijl: punthaak 166">
                  <a:extLst>
                    <a:ext uri="{FF2B5EF4-FFF2-40B4-BE49-F238E27FC236}">
                      <a16:creationId xmlns:a16="http://schemas.microsoft.com/office/drawing/2014/main" id="{F2B019C6-7EF6-4A0D-960A-61A8DAFCA16A}"/>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a:solidFill>
                      <a:srgbClr val="211F26"/>
                    </a:solidFill>
                    <a:latin typeface="Calibri" panose="020F0502020204030204" pitchFamily="34" charset="0"/>
                    <a:cs typeface="Calibri" panose="020F0502020204030204" pitchFamily="34" charset="0"/>
                  </a:endParaRPr>
                </a:p>
              </p:txBody>
            </p:sp>
          </p:grpSp>
        </p:grpSp>
        <p:grpSp>
          <p:nvGrpSpPr>
            <p:cNvPr id="102" name="Groep 101">
              <a:extLst>
                <a:ext uri="{FF2B5EF4-FFF2-40B4-BE49-F238E27FC236}">
                  <a16:creationId xmlns:a16="http://schemas.microsoft.com/office/drawing/2014/main" id="{49FFF741-6626-4E46-992F-F201109EA893}"/>
                </a:ext>
              </a:extLst>
            </p:cNvPr>
            <p:cNvGrpSpPr/>
            <p:nvPr userDrawn="1"/>
          </p:nvGrpSpPr>
          <p:grpSpPr>
            <a:xfrm>
              <a:off x="-3558732" y="655360"/>
              <a:ext cx="137189" cy="108008"/>
              <a:chOff x="-3634116" y="700986"/>
              <a:chExt cx="182598" cy="143759"/>
            </a:xfrm>
          </p:grpSpPr>
          <p:grpSp>
            <p:nvGrpSpPr>
              <p:cNvPr id="155" name="Groep 154">
                <a:extLst>
                  <a:ext uri="{FF2B5EF4-FFF2-40B4-BE49-F238E27FC236}">
                    <a16:creationId xmlns:a16="http://schemas.microsoft.com/office/drawing/2014/main" id="{60B1E976-1FF7-4021-83D4-A63C5FD7CE2F}"/>
                  </a:ext>
                </a:extLst>
              </p:cNvPr>
              <p:cNvGrpSpPr/>
              <p:nvPr userDrawn="1"/>
            </p:nvGrpSpPr>
            <p:grpSpPr>
              <a:xfrm>
                <a:off x="-3634116" y="700986"/>
                <a:ext cx="182598" cy="143759"/>
                <a:chOff x="-3634116" y="700986"/>
                <a:chExt cx="182598" cy="143759"/>
              </a:xfrm>
            </p:grpSpPr>
            <p:cxnSp>
              <p:nvCxnSpPr>
                <p:cNvPr id="159" name="Rechte verbindingslijn 158">
                  <a:extLst>
                    <a:ext uri="{FF2B5EF4-FFF2-40B4-BE49-F238E27FC236}">
                      <a16:creationId xmlns:a16="http://schemas.microsoft.com/office/drawing/2014/main" id="{1BEA8FAF-3E2C-464C-9759-F7B64E8C51BA}"/>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160" name="Rechte verbindingslijn 159">
                  <a:extLst>
                    <a:ext uri="{FF2B5EF4-FFF2-40B4-BE49-F238E27FC236}">
                      <a16:creationId xmlns:a16="http://schemas.microsoft.com/office/drawing/2014/main" id="{A4ADA33F-7BBD-4530-A2A6-83A2768CE78B}"/>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161" name="Rechte verbindingslijn 160">
                  <a:extLst>
                    <a:ext uri="{FF2B5EF4-FFF2-40B4-BE49-F238E27FC236}">
                      <a16:creationId xmlns:a16="http://schemas.microsoft.com/office/drawing/2014/main" id="{D68CA2EE-7373-4FF8-921E-B026863F93D7}"/>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162" name="Rechte verbindingslijn 161">
                  <a:extLst>
                    <a:ext uri="{FF2B5EF4-FFF2-40B4-BE49-F238E27FC236}">
                      <a16:creationId xmlns:a16="http://schemas.microsoft.com/office/drawing/2014/main" id="{2AC30A59-F68A-4624-9D2F-4BF335112F5A}"/>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163" name="Rechte verbindingslijn 162">
                  <a:extLst>
                    <a:ext uri="{FF2B5EF4-FFF2-40B4-BE49-F238E27FC236}">
                      <a16:creationId xmlns:a16="http://schemas.microsoft.com/office/drawing/2014/main" id="{322A2E08-85F2-4C53-B0CF-EFBAE7117190}"/>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156" name="Groep 155">
                <a:extLst>
                  <a:ext uri="{FF2B5EF4-FFF2-40B4-BE49-F238E27FC236}">
                    <a16:creationId xmlns:a16="http://schemas.microsoft.com/office/drawing/2014/main" id="{94AE962E-3906-4BFD-B55E-97550DC5B1D2}"/>
                  </a:ext>
                </a:extLst>
              </p:cNvPr>
              <p:cNvGrpSpPr/>
              <p:nvPr userDrawn="1"/>
            </p:nvGrpSpPr>
            <p:grpSpPr>
              <a:xfrm>
                <a:off x="-3634047" y="735854"/>
                <a:ext cx="88801" cy="72568"/>
                <a:chOff x="-2091059" y="1395403"/>
                <a:chExt cx="157316" cy="128558"/>
              </a:xfrm>
            </p:grpSpPr>
            <p:sp>
              <p:nvSpPr>
                <p:cNvPr id="157" name="Rechthoek 156">
                  <a:extLst>
                    <a:ext uri="{FF2B5EF4-FFF2-40B4-BE49-F238E27FC236}">
                      <a16:creationId xmlns:a16="http://schemas.microsoft.com/office/drawing/2014/main" id="{E1D5D464-11EA-4B34-A90A-6824CC912B04}"/>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a:solidFill>
                      <a:srgbClr val="211F26"/>
                    </a:solidFill>
                    <a:latin typeface="Calibri" panose="020F0502020204030204" pitchFamily="34" charset="0"/>
                    <a:cs typeface="Calibri" panose="020F0502020204030204" pitchFamily="34" charset="0"/>
                  </a:endParaRPr>
                </a:p>
              </p:txBody>
            </p:sp>
            <p:sp>
              <p:nvSpPr>
                <p:cNvPr id="158" name="Pijl: punthaak 157">
                  <a:extLst>
                    <a:ext uri="{FF2B5EF4-FFF2-40B4-BE49-F238E27FC236}">
                      <a16:creationId xmlns:a16="http://schemas.microsoft.com/office/drawing/2014/main" id="{1928C266-55E3-4401-921C-A04F32B81469}"/>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a:solidFill>
                      <a:srgbClr val="211F26"/>
                    </a:solidFill>
                    <a:latin typeface="Calibri" panose="020F0502020204030204" pitchFamily="34" charset="0"/>
                    <a:cs typeface="Calibri" panose="020F0502020204030204" pitchFamily="34" charset="0"/>
                  </a:endParaRPr>
                </a:p>
              </p:txBody>
            </p:sp>
          </p:grpSp>
        </p:grpSp>
        <p:cxnSp>
          <p:nvCxnSpPr>
            <p:cNvPr id="103" name="Rechte verbindingslijn 102">
              <a:extLst>
                <a:ext uri="{FF2B5EF4-FFF2-40B4-BE49-F238E27FC236}">
                  <a16:creationId xmlns:a16="http://schemas.microsoft.com/office/drawing/2014/main" id="{D73E12C1-2881-451F-AFFD-DB1C7C5D5D05}"/>
                </a:ext>
              </a:extLst>
            </p:cNvPr>
            <p:cNvCxnSpPr>
              <a:cxnSpLocks/>
            </p:cNvCxnSpPr>
            <p:nvPr userDrawn="1"/>
          </p:nvCxnSpPr>
          <p:spPr>
            <a:xfrm flipV="1">
              <a:off x="-3416243" y="507591"/>
              <a:ext cx="541275" cy="141564"/>
            </a:xfrm>
            <a:prstGeom prst="line">
              <a:avLst/>
            </a:prstGeom>
            <a:noFill/>
            <a:ln w="19050" cap="rnd" cmpd="sng" algn="ctr">
              <a:solidFill>
                <a:srgbClr val="0070C0"/>
              </a:solidFill>
              <a:prstDash val="solid"/>
              <a:headEnd type="oval"/>
            </a:ln>
            <a:effectLst/>
          </p:spPr>
        </p:cxnSp>
        <p:cxnSp>
          <p:nvCxnSpPr>
            <p:cNvPr id="104" name="Rechte verbindingslijn 103">
              <a:extLst>
                <a:ext uri="{FF2B5EF4-FFF2-40B4-BE49-F238E27FC236}">
                  <a16:creationId xmlns:a16="http://schemas.microsoft.com/office/drawing/2014/main" id="{0466995C-BE51-4AD1-A0A8-E2C215C8D73F}"/>
                </a:ext>
              </a:extLst>
            </p:cNvPr>
            <p:cNvCxnSpPr>
              <a:cxnSpLocks/>
            </p:cNvCxnSpPr>
            <p:nvPr userDrawn="1"/>
          </p:nvCxnSpPr>
          <p:spPr>
            <a:xfrm>
              <a:off x="-3178915" y="649155"/>
              <a:ext cx="299783" cy="179037"/>
            </a:xfrm>
            <a:prstGeom prst="line">
              <a:avLst/>
            </a:prstGeom>
            <a:noFill/>
            <a:ln w="19050" cap="rnd" cmpd="sng" algn="ctr">
              <a:solidFill>
                <a:srgbClr val="0070C0"/>
              </a:solidFill>
              <a:prstDash val="solid"/>
              <a:headEnd type="oval"/>
            </a:ln>
            <a:effectLst/>
          </p:spPr>
        </p:cxnSp>
        <p:grpSp>
          <p:nvGrpSpPr>
            <p:cNvPr id="105" name="Groep 104">
              <a:extLst>
                <a:ext uri="{FF2B5EF4-FFF2-40B4-BE49-F238E27FC236}">
                  <a16:creationId xmlns:a16="http://schemas.microsoft.com/office/drawing/2014/main" id="{9254EAAF-B154-4F4E-BAB3-48A95CD901D6}"/>
                </a:ext>
              </a:extLst>
            </p:cNvPr>
            <p:cNvGrpSpPr/>
            <p:nvPr userDrawn="1"/>
          </p:nvGrpSpPr>
          <p:grpSpPr>
            <a:xfrm>
              <a:off x="-2881745" y="392342"/>
              <a:ext cx="268738" cy="248381"/>
              <a:chOff x="-2721817" y="347336"/>
              <a:chExt cx="432805" cy="400021"/>
            </a:xfrm>
          </p:grpSpPr>
          <p:sp>
            <p:nvSpPr>
              <p:cNvPr id="144" name="Rechthoek 143">
                <a:extLst>
                  <a:ext uri="{FF2B5EF4-FFF2-40B4-BE49-F238E27FC236}">
                    <a16:creationId xmlns:a16="http://schemas.microsoft.com/office/drawing/2014/main" id="{04BC25E9-0E23-4617-BEB8-ACFC09E6806A}"/>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a:solidFill>
                    <a:srgbClr val="211F26"/>
                  </a:solidFill>
                  <a:latin typeface="Calibri" panose="020F0502020204030204" pitchFamily="34" charset="0"/>
                  <a:cs typeface="Calibri" panose="020F0502020204030204" pitchFamily="34" charset="0"/>
                </a:endParaRPr>
              </a:p>
            </p:txBody>
          </p:sp>
          <p:grpSp>
            <p:nvGrpSpPr>
              <p:cNvPr id="145" name="Groep 144">
                <a:extLst>
                  <a:ext uri="{FF2B5EF4-FFF2-40B4-BE49-F238E27FC236}">
                    <a16:creationId xmlns:a16="http://schemas.microsoft.com/office/drawing/2014/main" id="{093747A9-1632-4CD9-8ED3-B5F7E58D86D7}"/>
                  </a:ext>
                </a:extLst>
              </p:cNvPr>
              <p:cNvGrpSpPr/>
              <p:nvPr userDrawn="1"/>
            </p:nvGrpSpPr>
            <p:grpSpPr>
              <a:xfrm>
                <a:off x="-2652453" y="431583"/>
                <a:ext cx="294076" cy="231526"/>
                <a:chOff x="-3634116" y="700986"/>
                <a:chExt cx="182598" cy="143759"/>
              </a:xfrm>
            </p:grpSpPr>
            <p:grpSp>
              <p:nvGrpSpPr>
                <p:cNvPr id="146" name="Groep 145">
                  <a:extLst>
                    <a:ext uri="{FF2B5EF4-FFF2-40B4-BE49-F238E27FC236}">
                      <a16:creationId xmlns:a16="http://schemas.microsoft.com/office/drawing/2014/main" id="{6BD59034-2252-4091-AC08-F6D991F3D047}"/>
                    </a:ext>
                  </a:extLst>
                </p:cNvPr>
                <p:cNvGrpSpPr/>
                <p:nvPr userDrawn="1"/>
              </p:nvGrpSpPr>
              <p:grpSpPr>
                <a:xfrm>
                  <a:off x="-3634116" y="700986"/>
                  <a:ext cx="182598" cy="143759"/>
                  <a:chOff x="-3634116" y="700986"/>
                  <a:chExt cx="182598" cy="143759"/>
                </a:xfrm>
              </p:grpSpPr>
              <p:cxnSp>
                <p:nvCxnSpPr>
                  <p:cNvPr id="150" name="Rechte verbindingslijn 149">
                    <a:extLst>
                      <a:ext uri="{FF2B5EF4-FFF2-40B4-BE49-F238E27FC236}">
                        <a16:creationId xmlns:a16="http://schemas.microsoft.com/office/drawing/2014/main" id="{F6A8B755-CA75-4EE7-8CBD-ED8A0831B70D}"/>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151" name="Rechte verbindingslijn 150">
                    <a:extLst>
                      <a:ext uri="{FF2B5EF4-FFF2-40B4-BE49-F238E27FC236}">
                        <a16:creationId xmlns:a16="http://schemas.microsoft.com/office/drawing/2014/main" id="{25476DFD-4A1C-4264-B547-AAA703B1F089}"/>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152" name="Rechte verbindingslijn 151">
                    <a:extLst>
                      <a:ext uri="{FF2B5EF4-FFF2-40B4-BE49-F238E27FC236}">
                        <a16:creationId xmlns:a16="http://schemas.microsoft.com/office/drawing/2014/main" id="{E626545E-4A92-406A-B2D1-8DDAD43809CF}"/>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153" name="Rechte verbindingslijn 152">
                    <a:extLst>
                      <a:ext uri="{FF2B5EF4-FFF2-40B4-BE49-F238E27FC236}">
                        <a16:creationId xmlns:a16="http://schemas.microsoft.com/office/drawing/2014/main" id="{102C4F18-3E24-4D79-8CE9-AC28C2F235D6}"/>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154" name="Rechte verbindingslijn 153">
                    <a:extLst>
                      <a:ext uri="{FF2B5EF4-FFF2-40B4-BE49-F238E27FC236}">
                        <a16:creationId xmlns:a16="http://schemas.microsoft.com/office/drawing/2014/main" id="{E7350325-449F-4B92-8610-9793D5778235}"/>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147" name="Groep 146">
                  <a:extLst>
                    <a:ext uri="{FF2B5EF4-FFF2-40B4-BE49-F238E27FC236}">
                      <a16:creationId xmlns:a16="http://schemas.microsoft.com/office/drawing/2014/main" id="{526642B0-91F7-4769-96E3-53771BDC5752}"/>
                    </a:ext>
                  </a:extLst>
                </p:cNvPr>
                <p:cNvGrpSpPr/>
                <p:nvPr userDrawn="1"/>
              </p:nvGrpSpPr>
              <p:grpSpPr>
                <a:xfrm>
                  <a:off x="-3634047" y="735854"/>
                  <a:ext cx="88801" cy="72568"/>
                  <a:chOff x="-2091059" y="1395403"/>
                  <a:chExt cx="157316" cy="128558"/>
                </a:xfrm>
              </p:grpSpPr>
              <p:sp>
                <p:nvSpPr>
                  <p:cNvPr id="148" name="Rechthoek 147">
                    <a:extLst>
                      <a:ext uri="{FF2B5EF4-FFF2-40B4-BE49-F238E27FC236}">
                        <a16:creationId xmlns:a16="http://schemas.microsoft.com/office/drawing/2014/main" id="{92FA3DC5-CB7D-47AA-A1A1-463B9F7809E4}"/>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a:solidFill>
                        <a:srgbClr val="211F26"/>
                      </a:solidFill>
                      <a:latin typeface="Calibri" panose="020F0502020204030204" pitchFamily="34" charset="0"/>
                      <a:cs typeface="Calibri" panose="020F0502020204030204" pitchFamily="34" charset="0"/>
                    </a:endParaRPr>
                  </a:p>
                </p:txBody>
              </p:sp>
              <p:sp>
                <p:nvSpPr>
                  <p:cNvPr id="149" name="Pijl: punthaak 148">
                    <a:extLst>
                      <a:ext uri="{FF2B5EF4-FFF2-40B4-BE49-F238E27FC236}">
                        <a16:creationId xmlns:a16="http://schemas.microsoft.com/office/drawing/2014/main" id="{7E5E44C0-E1E5-4A1E-ADA0-699BD07FB1D7}"/>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a:solidFill>
                        <a:srgbClr val="211F26"/>
                      </a:solidFill>
                      <a:latin typeface="Calibri" panose="020F0502020204030204" pitchFamily="34" charset="0"/>
                      <a:cs typeface="Calibri" panose="020F0502020204030204" pitchFamily="34" charset="0"/>
                    </a:endParaRPr>
                  </a:p>
                </p:txBody>
              </p:sp>
            </p:grpSp>
          </p:grpSp>
        </p:grpSp>
        <p:grpSp>
          <p:nvGrpSpPr>
            <p:cNvPr id="106" name="Groep 105">
              <a:extLst>
                <a:ext uri="{FF2B5EF4-FFF2-40B4-BE49-F238E27FC236}">
                  <a16:creationId xmlns:a16="http://schemas.microsoft.com/office/drawing/2014/main" id="{A966E1F8-F6C7-47FB-BAC3-838955ED72BE}"/>
                </a:ext>
              </a:extLst>
            </p:cNvPr>
            <p:cNvGrpSpPr/>
            <p:nvPr userDrawn="1"/>
          </p:nvGrpSpPr>
          <p:grpSpPr>
            <a:xfrm>
              <a:off x="-2881745" y="701339"/>
              <a:ext cx="268738" cy="248381"/>
              <a:chOff x="-2721817" y="782525"/>
              <a:chExt cx="432805" cy="400021"/>
            </a:xfrm>
          </p:grpSpPr>
          <p:sp>
            <p:nvSpPr>
              <p:cNvPr id="133" name="Rechthoek 132">
                <a:extLst>
                  <a:ext uri="{FF2B5EF4-FFF2-40B4-BE49-F238E27FC236}">
                    <a16:creationId xmlns:a16="http://schemas.microsoft.com/office/drawing/2014/main" id="{F19C71BB-44E8-467B-938D-9A428F9B2398}"/>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a:solidFill>
                    <a:srgbClr val="211F26"/>
                  </a:solidFill>
                  <a:latin typeface="Calibri" panose="020F0502020204030204" pitchFamily="34" charset="0"/>
                  <a:cs typeface="Calibri" panose="020F0502020204030204" pitchFamily="34" charset="0"/>
                </a:endParaRPr>
              </a:p>
            </p:txBody>
          </p:sp>
          <p:grpSp>
            <p:nvGrpSpPr>
              <p:cNvPr id="134" name="Groep 133">
                <a:extLst>
                  <a:ext uri="{FF2B5EF4-FFF2-40B4-BE49-F238E27FC236}">
                    <a16:creationId xmlns:a16="http://schemas.microsoft.com/office/drawing/2014/main" id="{2A5EB412-1AD7-4002-B62B-B6CD497B68C0}"/>
                  </a:ext>
                </a:extLst>
              </p:cNvPr>
              <p:cNvGrpSpPr/>
              <p:nvPr userDrawn="1"/>
            </p:nvGrpSpPr>
            <p:grpSpPr>
              <a:xfrm>
                <a:off x="-2652453" y="866772"/>
                <a:ext cx="294076" cy="231526"/>
                <a:chOff x="-3310843" y="700986"/>
                <a:chExt cx="182598" cy="143759"/>
              </a:xfrm>
            </p:grpSpPr>
            <p:grpSp>
              <p:nvGrpSpPr>
                <p:cNvPr id="135" name="Groep 134">
                  <a:extLst>
                    <a:ext uri="{FF2B5EF4-FFF2-40B4-BE49-F238E27FC236}">
                      <a16:creationId xmlns:a16="http://schemas.microsoft.com/office/drawing/2014/main" id="{FD0B12AD-A4EF-4366-965F-DF712A3AA3D8}"/>
                    </a:ext>
                  </a:extLst>
                </p:cNvPr>
                <p:cNvGrpSpPr/>
                <p:nvPr userDrawn="1"/>
              </p:nvGrpSpPr>
              <p:grpSpPr>
                <a:xfrm>
                  <a:off x="-3310843" y="700986"/>
                  <a:ext cx="182598" cy="143759"/>
                  <a:chOff x="-3310843" y="700986"/>
                  <a:chExt cx="182598" cy="143759"/>
                </a:xfrm>
              </p:grpSpPr>
              <p:cxnSp>
                <p:nvCxnSpPr>
                  <p:cNvPr id="139" name="Rechte verbindingslijn 138">
                    <a:extLst>
                      <a:ext uri="{FF2B5EF4-FFF2-40B4-BE49-F238E27FC236}">
                        <a16:creationId xmlns:a16="http://schemas.microsoft.com/office/drawing/2014/main" id="{A6B66FDC-B7D9-47FB-9BEB-1496C1F0EF81}"/>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140" name="Rechte verbindingslijn 139">
                    <a:extLst>
                      <a:ext uri="{FF2B5EF4-FFF2-40B4-BE49-F238E27FC236}">
                        <a16:creationId xmlns:a16="http://schemas.microsoft.com/office/drawing/2014/main" id="{507349B6-B539-4219-A7CC-61C10C16DD38}"/>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141" name="Rechte verbindingslijn 140">
                    <a:extLst>
                      <a:ext uri="{FF2B5EF4-FFF2-40B4-BE49-F238E27FC236}">
                        <a16:creationId xmlns:a16="http://schemas.microsoft.com/office/drawing/2014/main" id="{3F05C7CA-97E6-42C2-85A6-7DE16AFA7489}"/>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142" name="Rechte verbindingslijn 141">
                    <a:extLst>
                      <a:ext uri="{FF2B5EF4-FFF2-40B4-BE49-F238E27FC236}">
                        <a16:creationId xmlns:a16="http://schemas.microsoft.com/office/drawing/2014/main" id="{EC169988-B295-4D42-B7E4-DDEF664BF52B}"/>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143" name="Rechte verbindingslijn 142">
                    <a:extLst>
                      <a:ext uri="{FF2B5EF4-FFF2-40B4-BE49-F238E27FC236}">
                        <a16:creationId xmlns:a16="http://schemas.microsoft.com/office/drawing/2014/main" id="{4B8B7A3E-C3F1-48D6-B28D-F18A9A8A6644}"/>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136" name="Groep 135">
                  <a:extLst>
                    <a:ext uri="{FF2B5EF4-FFF2-40B4-BE49-F238E27FC236}">
                      <a16:creationId xmlns:a16="http://schemas.microsoft.com/office/drawing/2014/main" id="{89669EDF-A09E-4EC4-8ACA-09E2011BD63A}"/>
                    </a:ext>
                  </a:extLst>
                </p:cNvPr>
                <p:cNvGrpSpPr/>
                <p:nvPr userDrawn="1"/>
              </p:nvGrpSpPr>
              <p:grpSpPr>
                <a:xfrm flipH="1">
                  <a:off x="-3310774" y="735854"/>
                  <a:ext cx="88801" cy="72568"/>
                  <a:chOff x="-2091059" y="1395403"/>
                  <a:chExt cx="157316" cy="128558"/>
                </a:xfrm>
              </p:grpSpPr>
              <p:sp>
                <p:nvSpPr>
                  <p:cNvPr id="137" name="Rechthoek 136">
                    <a:extLst>
                      <a:ext uri="{FF2B5EF4-FFF2-40B4-BE49-F238E27FC236}">
                        <a16:creationId xmlns:a16="http://schemas.microsoft.com/office/drawing/2014/main" id="{92406AAD-ACCE-4150-A7C0-02D20B9BBD37}"/>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a:solidFill>
                        <a:srgbClr val="211F26"/>
                      </a:solidFill>
                      <a:latin typeface="Calibri" panose="020F0502020204030204" pitchFamily="34" charset="0"/>
                      <a:cs typeface="Calibri" panose="020F0502020204030204" pitchFamily="34" charset="0"/>
                    </a:endParaRPr>
                  </a:p>
                </p:txBody>
              </p:sp>
              <p:sp>
                <p:nvSpPr>
                  <p:cNvPr id="138" name="Pijl: punthaak 137">
                    <a:extLst>
                      <a:ext uri="{FF2B5EF4-FFF2-40B4-BE49-F238E27FC236}">
                        <a16:creationId xmlns:a16="http://schemas.microsoft.com/office/drawing/2014/main" id="{79928A8B-FDD6-4520-BC70-679DABCF37C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a:solidFill>
                        <a:srgbClr val="211F26"/>
                      </a:solidFill>
                      <a:latin typeface="Calibri" panose="020F0502020204030204" pitchFamily="34" charset="0"/>
                      <a:cs typeface="Calibri" panose="020F0502020204030204" pitchFamily="34" charset="0"/>
                    </a:endParaRPr>
                  </a:p>
                </p:txBody>
              </p:sp>
            </p:grpSp>
          </p:grpSp>
        </p:grpSp>
        <p:sp>
          <p:nvSpPr>
            <p:cNvPr id="107" name="Rechthoek 106">
              <a:extLst>
                <a:ext uri="{FF2B5EF4-FFF2-40B4-BE49-F238E27FC236}">
                  <a16:creationId xmlns:a16="http://schemas.microsoft.com/office/drawing/2014/main" id="{629A9652-A77B-491A-A6C8-6312E27EA1C8}"/>
                </a:ext>
              </a:extLst>
            </p:cNvPr>
            <p:cNvSpPr/>
            <p:nvPr userDrawn="1"/>
          </p:nvSpPr>
          <p:spPr>
            <a:xfrm>
              <a:off x="-2524885" y="444350"/>
              <a:ext cx="2052000" cy="14881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211F26"/>
                  </a:solidFill>
                  <a:effectLst/>
                  <a:uLnTx/>
                  <a:uFillTx/>
                  <a:latin typeface="Calibri" panose="020F0502020204030204" pitchFamily="34" charset="0"/>
                  <a:cs typeface="Calibri" panose="020F0502020204030204" pitchFamily="34" charset="0"/>
                </a:rPr>
                <a:t>Inspringniveau verkleinen</a:t>
              </a:r>
            </a:p>
          </p:txBody>
        </p:sp>
        <p:sp>
          <p:nvSpPr>
            <p:cNvPr id="108" name="Rechthoek 107">
              <a:extLst>
                <a:ext uri="{FF2B5EF4-FFF2-40B4-BE49-F238E27FC236}">
                  <a16:creationId xmlns:a16="http://schemas.microsoft.com/office/drawing/2014/main" id="{133DB2FA-E35F-4B01-A40C-CBC9583F710E}"/>
                </a:ext>
              </a:extLst>
            </p:cNvPr>
            <p:cNvSpPr/>
            <p:nvPr userDrawn="1"/>
          </p:nvSpPr>
          <p:spPr>
            <a:xfrm>
              <a:off x="-2524885" y="751733"/>
              <a:ext cx="2052000" cy="14006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211F26"/>
                  </a:solidFill>
                  <a:effectLst/>
                  <a:uLnTx/>
                  <a:uFillTx/>
                  <a:latin typeface="Calibri" panose="020F0502020204030204" pitchFamily="34" charset="0"/>
                  <a:cs typeface="Calibri" panose="020F0502020204030204" pitchFamily="34" charset="0"/>
                </a:rPr>
                <a:t>Inspringniveau vergroten</a:t>
              </a:r>
            </a:p>
          </p:txBody>
        </p:sp>
        <p:sp>
          <p:nvSpPr>
            <p:cNvPr id="118" name="Rechthoek 117">
              <a:extLst>
                <a:ext uri="{FF2B5EF4-FFF2-40B4-BE49-F238E27FC236}">
                  <a16:creationId xmlns:a16="http://schemas.microsoft.com/office/drawing/2014/main" id="{6B9C56C4-D29E-4224-BF20-49D9000384E4}"/>
                </a:ext>
              </a:extLst>
            </p:cNvPr>
            <p:cNvSpPr/>
            <p:nvPr userDrawn="1"/>
          </p:nvSpPr>
          <p:spPr>
            <a:xfrm>
              <a:off x="-3568057" y="1100088"/>
              <a:ext cx="3194764" cy="467013"/>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211F26"/>
                  </a:solidFill>
                  <a:effectLst/>
                  <a:uLnTx/>
                  <a:uFillTx/>
                  <a:latin typeface="Calibri" panose="020F0502020204030204" pitchFamily="34" charset="0"/>
                  <a:cs typeface="Calibri" panose="020F0502020204030204" pitchFamily="34" charset="0"/>
                </a:rPr>
                <a:t>Gebruik, in de tab </a:t>
              </a:r>
              <a:r>
                <a:rPr kumimoji="0" lang="nl-NL" sz="900" b="1" i="0" u="none" strike="noStrike" kern="0" cap="none" spc="0" normalizeH="0" baseline="0" noProof="0" dirty="0">
                  <a:ln>
                    <a:noFill/>
                  </a:ln>
                  <a:solidFill>
                    <a:srgbClr val="211F26"/>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211F26"/>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211F26"/>
                  </a:solidFill>
                  <a:effectLst/>
                  <a:uLnTx/>
                  <a:uFillTx/>
                  <a:latin typeface="Calibri" panose="020F0502020204030204" pitchFamily="34" charset="0"/>
                  <a:cs typeface="Calibri" panose="020F0502020204030204" pitchFamily="34" charset="0"/>
                </a:rPr>
                <a:t>lijstniveau knoppen</a:t>
              </a:r>
              <a:r>
                <a:rPr kumimoji="0" lang="nl-NL" sz="900" b="0" i="0" u="none" strike="noStrike" kern="0" cap="none" spc="0" normalizeH="0" baseline="0" noProof="0" dirty="0">
                  <a:ln>
                    <a:noFill/>
                  </a:ln>
                  <a:solidFill>
                    <a:srgbClr val="211F26"/>
                  </a:solidFill>
                  <a:effectLst/>
                  <a:uLnTx/>
                  <a:uFillTx/>
                  <a:latin typeface="Calibri" panose="020F0502020204030204" pitchFamily="34" charset="0"/>
                  <a:cs typeface="Calibri" panose="020F0502020204030204" pitchFamily="34" charset="0"/>
                </a:rPr>
                <a:t>, zoals hierboven aangegeven, om een inspring-niveau te vergroten of verkleinen.</a:t>
              </a:r>
            </a:p>
          </p:txBody>
        </p:sp>
        <p:sp>
          <p:nvSpPr>
            <p:cNvPr id="119" name="Rechthoek 118">
              <a:extLst>
                <a:ext uri="{FF2B5EF4-FFF2-40B4-BE49-F238E27FC236}">
                  <a16:creationId xmlns:a16="http://schemas.microsoft.com/office/drawing/2014/main" id="{82133082-3FD4-429C-B385-2EE498CDD137}"/>
                </a:ext>
              </a:extLst>
            </p:cNvPr>
            <p:cNvSpPr/>
            <p:nvPr userDrawn="1"/>
          </p:nvSpPr>
          <p:spPr>
            <a:xfrm>
              <a:off x="-3568057" y="0"/>
              <a:ext cx="3194764" cy="252000"/>
            </a:xfrm>
            <a:prstGeom prst="rect">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1050" b="1" cap="all" baseline="0" dirty="0">
                  <a:solidFill>
                    <a:schemeClr val="bg1"/>
                  </a:solidFill>
                  <a:latin typeface="Calibri" panose="020F0502020204030204" pitchFamily="34" charset="0"/>
                  <a:cs typeface="Calibri" panose="020F0502020204030204" pitchFamily="34" charset="0"/>
                </a:rPr>
                <a:t>Lijstniveaus gebruiken</a:t>
              </a:r>
            </a:p>
          </p:txBody>
        </p:sp>
        <p:grpSp>
          <p:nvGrpSpPr>
            <p:cNvPr id="130" name="Groep 129">
              <a:extLst>
                <a:ext uri="{FF2B5EF4-FFF2-40B4-BE49-F238E27FC236}">
                  <a16:creationId xmlns:a16="http://schemas.microsoft.com/office/drawing/2014/main" id="{242249C6-F612-46C4-83CD-38E7976F433C}"/>
                </a:ext>
              </a:extLst>
            </p:cNvPr>
            <p:cNvGrpSpPr/>
            <p:nvPr userDrawn="1"/>
          </p:nvGrpSpPr>
          <p:grpSpPr>
            <a:xfrm>
              <a:off x="-640848" y="5954564"/>
              <a:ext cx="267555" cy="267555"/>
              <a:chOff x="7881599" y="90188"/>
              <a:chExt cx="388279" cy="388279"/>
            </a:xfrm>
          </p:grpSpPr>
          <p:sp>
            <p:nvSpPr>
              <p:cNvPr id="131" name="Ovaal 130">
                <a:extLst>
                  <a:ext uri="{FF2B5EF4-FFF2-40B4-BE49-F238E27FC236}">
                    <a16:creationId xmlns:a16="http://schemas.microsoft.com/office/drawing/2014/main" id="{2321DC0C-40BB-4AC0-B161-0FBC5D5710B0}"/>
                  </a:ext>
                </a:extLst>
              </p:cNvPr>
              <p:cNvSpPr/>
              <p:nvPr userDrawn="1"/>
            </p:nvSpPr>
            <p:spPr>
              <a:xfrm>
                <a:off x="7908243" y="116832"/>
                <a:ext cx="334990" cy="3349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350" cap="all" baseline="0" dirty="0" err="1">
                  <a:solidFill>
                    <a:srgbClr val="211F26"/>
                  </a:solidFill>
                  <a:latin typeface="Calibri" panose="020F0502020204030204" pitchFamily="34" charset="0"/>
                  <a:cs typeface="Calibri" panose="020F0502020204030204" pitchFamily="34" charset="0"/>
                </a:endParaRPr>
              </a:p>
            </p:txBody>
          </p:sp>
          <p:sp>
            <p:nvSpPr>
              <p:cNvPr id="132" name="Graphic 163" descr="Informatie">
                <a:extLst>
                  <a:ext uri="{FF2B5EF4-FFF2-40B4-BE49-F238E27FC236}">
                    <a16:creationId xmlns:a16="http://schemas.microsoft.com/office/drawing/2014/main" id="{90777369-976D-4962-A956-A9FA408D82BC}"/>
                  </a:ext>
                </a:extLst>
              </p:cNvPr>
              <p:cNvSpPr/>
              <p:nvPr/>
            </p:nvSpPr>
            <p:spPr>
              <a:xfrm>
                <a:off x="7881599" y="90188"/>
                <a:ext cx="388279" cy="388279"/>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chemeClr val="tx1"/>
              </a:solidFill>
              <a:ln w="3770" cap="flat">
                <a:noFill/>
                <a:prstDash val="solid"/>
                <a:miter/>
              </a:ln>
            </p:spPr>
            <p:txBody>
              <a:bodyPr rtlCol="0" anchor="ctr"/>
              <a:lstStyle/>
              <a:p>
                <a:endParaRPr lang="nl-NL" sz="1500">
                  <a:solidFill>
                    <a:srgbClr val="211F26"/>
                  </a:solidFill>
                  <a:latin typeface="Calibri" panose="020F0502020204030204" pitchFamily="34" charset="0"/>
                  <a:cs typeface="Calibri" panose="020F0502020204030204" pitchFamily="34" charset="0"/>
                </a:endParaRPr>
              </a:p>
            </p:txBody>
          </p:sp>
        </p:grpSp>
        <p:grpSp>
          <p:nvGrpSpPr>
            <p:cNvPr id="190" name="Groep 189">
              <a:extLst>
                <a:ext uri="{FF2B5EF4-FFF2-40B4-BE49-F238E27FC236}">
                  <a16:creationId xmlns:a16="http://schemas.microsoft.com/office/drawing/2014/main" id="{2B10FA19-9B5C-4871-8461-FDBE4A115905}"/>
                </a:ext>
              </a:extLst>
            </p:cNvPr>
            <p:cNvGrpSpPr/>
            <p:nvPr userDrawn="1"/>
          </p:nvGrpSpPr>
          <p:grpSpPr>
            <a:xfrm>
              <a:off x="-3569165" y="1909857"/>
              <a:ext cx="3195872" cy="3742479"/>
              <a:chOff x="-3569165" y="1742767"/>
              <a:chExt cx="3195872" cy="3742479"/>
            </a:xfrm>
          </p:grpSpPr>
          <p:sp>
            <p:nvSpPr>
              <p:cNvPr id="100" name="Ovaal 99">
                <a:extLst>
                  <a:ext uri="{FF2B5EF4-FFF2-40B4-BE49-F238E27FC236}">
                    <a16:creationId xmlns:a16="http://schemas.microsoft.com/office/drawing/2014/main" id="{DF2436C1-C47A-49D6-9506-36846ED664FA}"/>
                  </a:ext>
                </a:extLst>
              </p:cNvPr>
              <p:cNvSpPr/>
              <p:nvPr userDrawn="1"/>
            </p:nvSpPr>
            <p:spPr>
              <a:xfrm>
                <a:off x="-3569165" y="1742767"/>
                <a:ext cx="260914" cy="259683"/>
              </a:xfrm>
              <a:prstGeom prst="ellipse">
                <a:avLst/>
              </a:prstGeom>
              <a:solidFill>
                <a:srgbClr val="211F26"/>
              </a:solidFill>
              <a:ln w="25400"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1</a:t>
                </a:r>
              </a:p>
            </p:txBody>
          </p:sp>
          <p:sp>
            <p:nvSpPr>
              <p:cNvPr id="109" name="Rechthoek 108">
                <a:extLst>
                  <a:ext uri="{FF2B5EF4-FFF2-40B4-BE49-F238E27FC236}">
                    <a16:creationId xmlns:a16="http://schemas.microsoft.com/office/drawing/2014/main" id="{BBA31DC8-64D7-4A6B-98B6-EDB41C20B924}"/>
                  </a:ext>
                </a:extLst>
              </p:cNvPr>
              <p:cNvSpPr/>
              <p:nvPr userDrawn="1"/>
            </p:nvSpPr>
            <p:spPr>
              <a:xfrm>
                <a:off x="-3203483" y="1744627"/>
                <a:ext cx="2830190" cy="255963"/>
              </a:xfrm>
              <a:prstGeom prst="rect">
                <a:avLst/>
              </a:prstGeom>
              <a:noFill/>
              <a:ln w="25400" cap="flat" cmpd="sng" algn="ctr">
                <a:noFill/>
                <a:prstDash val="solid"/>
              </a:ln>
              <a:effectLst/>
            </p:spPr>
            <p:txBody>
              <a:bodyPr lIns="0" tIns="0" rIns="0" bIns="0" rtlCol="0" anchor="ctr"/>
              <a:lstStyle/>
              <a:p>
                <a:pPr marL="214313" marR="0" lvl="0" indent="-214313" algn="l" defTabSz="539354" rtl="0" eaLnBrk="1" fontAlgn="auto" latinLnBrk="0" hangingPunct="1">
                  <a:lnSpc>
                    <a:spcPct val="100000"/>
                  </a:lnSpc>
                  <a:spcBef>
                    <a:spcPts val="225"/>
                  </a:spcBef>
                  <a:spcAft>
                    <a:spcPts val="450"/>
                  </a:spcAft>
                  <a:buClr>
                    <a:schemeClr val="tx2"/>
                  </a:buClr>
                  <a:buSzPct val="100000"/>
                  <a:buFont typeface="Wingdings" panose="05000000000000000000" pitchFamily="2" charset="2"/>
                  <a:buChar char="§"/>
                  <a:tabLst/>
                  <a:defRPr/>
                </a:pPr>
                <a:r>
                  <a:rPr lang="nl-NL" sz="1200" kern="1200" noProof="0" dirty="0">
                    <a:solidFill>
                      <a:schemeClr val="tx1"/>
                    </a:solidFill>
                    <a:latin typeface="+mn-lt"/>
                    <a:ea typeface="+mn-ea"/>
                    <a:cs typeface="+mn-cs"/>
                  </a:rPr>
                  <a:t>Bullets</a:t>
                </a:r>
              </a:p>
            </p:txBody>
          </p:sp>
          <p:sp>
            <p:nvSpPr>
              <p:cNvPr id="110" name="Ovaal 109">
                <a:extLst>
                  <a:ext uri="{FF2B5EF4-FFF2-40B4-BE49-F238E27FC236}">
                    <a16:creationId xmlns:a16="http://schemas.microsoft.com/office/drawing/2014/main" id="{BBB0FC32-91C3-4882-9916-106C48C36939}"/>
                  </a:ext>
                </a:extLst>
              </p:cNvPr>
              <p:cNvSpPr/>
              <p:nvPr userDrawn="1"/>
            </p:nvSpPr>
            <p:spPr>
              <a:xfrm>
                <a:off x="-3569165" y="2178116"/>
                <a:ext cx="260914" cy="259683"/>
              </a:xfrm>
              <a:prstGeom prst="ellipse">
                <a:avLst/>
              </a:prstGeom>
              <a:solidFill>
                <a:srgbClr val="211F26"/>
              </a:solidFill>
              <a:ln w="25400"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r>
                  <a:rPr kumimoji="0" lang="nl-NL" sz="900" b="1" i="0" u="none" strike="noStrike" kern="0" cap="none" spc="0" normalizeH="0" baseline="0" noProof="0">
                    <a:ln>
                      <a:noFill/>
                    </a:ln>
                    <a:solidFill>
                      <a:schemeClr val="bg1"/>
                    </a:solidFill>
                    <a:effectLst/>
                    <a:uLnTx/>
                    <a:uFillTx/>
                    <a:latin typeface="Calibri" panose="020F0502020204030204" pitchFamily="34" charset="0"/>
                    <a:cs typeface="Calibri" panose="020F0502020204030204" pitchFamily="34" charset="0"/>
                  </a:rPr>
                  <a:t>2</a:t>
                </a:r>
              </a:p>
            </p:txBody>
          </p:sp>
          <p:sp>
            <p:nvSpPr>
              <p:cNvPr id="111" name="Rechthoek 110">
                <a:extLst>
                  <a:ext uri="{FF2B5EF4-FFF2-40B4-BE49-F238E27FC236}">
                    <a16:creationId xmlns:a16="http://schemas.microsoft.com/office/drawing/2014/main" id="{4B63D42D-8D97-467A-B996-C8600B8D89C7}"/>
                  </a:ext>
                </a:extLst>
              </p:cNvPr>
              <p:cNvSpPr/>
              <p:nvPr userDrawn="1"/>
            </p:nvSpPr>
            <p:spPr>
              <a:xfrm>
                <a:off x="-3203483" y="2179744"/>
                <a:ext cx="2830190" cy="255963"/>
              </a:xfrm>
              <a:prstGeom prst="rect">
                <a:avLst/>
              </a:prstGeom>
              <a:noFill/>
              <a:ln w="25400" cap="flat" cmpd="sng" algn="ctr">
                <a:noFill/>
                <a:prstDash val="solid"/>
              </a:ln>
              <a:effectLst/>
            </p:spPr>
            <p:txBody>
              <a:bodyPr lIns="0" tIns="0" rIns="0" bIns="0" rtlCol="0" anchor="ctr"/>
              <a:lstStyle/>
              <a:p>
                <a:pPr marL="411956" marR="0" lvl="1" indent="-214313" algn="l" defTabSz="539354" rtl="0" eaLnBrk="1" fontAlgn="auto" latinLnBrk="0" hangingPunct="1">
                  <a:lnSpc>
                    <a:spcPct val="100000"/>
                  </a:lnSpc>
                  <a:spcBef>
                    <a:spcPts val="225"/>
                  </a:spcBef>
                  <a:spcAft>
                    <a:spcPts val="450"/>
                  </a:spcAft>
                  <a:buClr>
                    <a:schemeClr val="tx2"/>
                  </a:buClr>
                  <a:buSzPct val="100000"/>
                  <a:buFont typeface="Wingdings" panose="05000000000000000000" pitchFamily="2" charset="2"/>
                  <a:buChar char="§"/>
                  <a:tabLst/>
                  <a:defRPr/>
                </a:pPr>
                <a:r>
                  <a:rPr lang="nl-NL" sz="1200" i="0" kern="1200" noProof="0" dirty="0">
                    <a:solidFill>
                      <a:schemeClr val="tx1"/>
                    </a:solidFill>
                    <a:latin typeface="+mn-lt"/>
                    <a:ea typeface="+mn-ea"/>
                    <a:cs typeface="+mn-cs"/>
                  </a:rPr>
                  <a:t>Sub-bullets</a:t>
                </a:r>
              </a:p>
            </p:txBody>
          </p:sp>
          <p:sp>
            <p:nvSpPr>
              <p:cNvPr id="112" name="Ovaal 111">
                <a:extLst>
                  <a:ext uri="{FF2B5EF4-FFF2-40B4-BE49-F238E27FC236}">
                    <a16:creationId xmlns:a16="http://schemas.microsoft.com/office/drawing/2014/main" id="{FCB0A6AC-5E9C-4026-8B37-D64A9AECC187}"/>
                  </a:ext>
                </a:extLst>
              </p:cNvPr>
              <p:cNvSpPr/>
              <p:nvPr userDrawn="1"/>
            </p:nvSpPr>
            <p:spPr>
              <a:xfrm>
                <a:off x="-3569165" y="2613465"/>
                <a:ext cx="260914" cy="259683"/>
              </a:xfrm>
              <a:prstGeom prst="ellipse">
                <a:avLst/>
              </a:prstGeom>
              <a:solidFill>
                <a:srgbClr val="211F26"/>
              </a:solidFill>
              <a:ln w="25400"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3</a:t>
                </a:r>
              </a:p>
            </p:txBody>
          </p:sp>
          <p:sp>
            <p:nvSpPr>
              <p:cNvPr id="113" name="Rechthoek 112">
                <a:extLst>
                  <a:ext uri="{FF2B5EF4-FFF2-40B4-BE49-F238E27FC236}">
                    <a16:creationId xmlns:a16="http://schemas.microsoft.com/office/drawing/2014/main" id="{F6FEBDCA-3911-4952-9241-764104BBB978}"/>
                  </a:ext>
                </a:extLst>
              </p:cNvPr>
              <p:cNvSpPr/>
              <p:nvPr userDrawn="1"/>
            </p:nvSpPr>
            <p:spPr>
              <a:xfrm>
                <a:off x="-3203483" y="2614861"/>
                <a:ext cx="2830190" cy="255963"/>
              </a:xfrm>
              <a:prstGeom prst="rect">
                <a:avLst/>
              </a:prstGeom>
              <a:noFill/>
              <a:ln w="25400" cap="flat" cmpd="sng" algn="ctr">
                <a:noFill/>
                <a:prstDash val="solid"/>
              </a:ln>
              <a:effectLst/>
            </p:spPr>
            <p:txBody>
              <a:bodyPr lIns="0" tIns="0" rIns="0" bIns="0" rtlCol="0" anchor="ctr"/>
              <a:lstStyle/>
              <a:p>
                <a:pPr marL="0" lvl="2" indent="0" algn="l" defTabSz="539354" rtl="0" eaLnBrk="1" latinLnBrk="0" hangingPunct="1">
                  <a:lnSpc>
                    <a:spcPct val="100000"/>
                  </a:lnSpc>
                  <a:spcBef>
                    <a:spcPts val="225"/>
                  </a:spcBef>
                  <a:spcAft>
                    <a:spcPts val="450"/>
                  </a:spcAft>
                  <a:buClr>
                    <a:srgbClr val="0070C0"/>
                  </a:buClr>
                  <a:buSzPct val="85000"/>
                  <a:buFont typeface="Arial" panose="020B0604020202020204" pitchFamily="34" charset="0"/>
                  <a:buNone/>
                </a:pPr>
                <a:r>
                  <a:rPr lang="nl-NL" sz="1200" i="0" kern="1200" dirty="0">
                    <a:solidFill>
                      <a:schemeClr val="tx1"/>
                    </a:solidFill>
                    <a:latin typeface="+mn-lt"/>
                    <a:ea typeface="+mn-ea"/>
                    <a:cs typeface="+mn-cs"/>
                  </a:rPr>
                  <a:t>Leestekst</a:t>
                </a:r>
              </a:p>
            </p:txBody>
          </p:sp>
          <p:sp>
            <p:nvSpPr>
              <p:cNvPr id="114" name="Ovaal 113">
                <a:extLst>
                  <a:ext uri="{FF2B5EF4-FFF2-40B4-BE49-F238E27FC236}">
                    <a16:creationId xmlns:a16="http://schemas.microsoft.com/office/drawing/2014/main" id="{00E42687-C1C5-487E-A436-4C1A7B165B0C}"/>
                  </a:ext>
                </a:extLst>
              </p:cNvPr>
              <p:cNvSpPr/>
              <p:nvPr userDrawn="1"/>
            </p:nvSpPr>
            <p:spPr>
              <a:xfrm>
                <a:off x="-3569165" y="3048814"/>
                <a:ext cx="260914" cy="259683"/>
              </a:xfrm>
              <a:prstGeom prst="ellipse">
                <a:avLst/>
              </a:prstGeom>
              <a:solidFill>
                <a:srgbClr val="211F26"/>
              </a:solidFill>
              <a:ln w="25400"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r>
                  <a:rPr kumimoji="0" lang="nl-NL" sz="900" b="1" i="0" u="none" strike="noStrike" kern="0" cap="none" spc="0" normalizeH="0" baseline="0" noProof="0">
                    <a:ln>
                      <a:noFill/>
                    </a:ln>
                    <a:solidFill>
                      <a:schemeClr val="bg1"/>
                    </a:solidFill>
                    <a:effectLst/>
                    <a:uLnTx/>
                    <a:uFillTx/>
                    <a:latin typeface="Calibri" panose="020F0502020204030204" pitchFamily="34" charset="0"/>
                    <a:cs typeface="Calibri" panose="020F0502020204030204" pitchFamily="34" charset="0"/>
                  </a:rPr>
                  <a:t>4</a:t>
                </a:r>
              </a:p>
            </p:txBody>
          </p:sp>
          <p:sp>
            <p:nvSpPr>
              <p:cNvPr id="115" name="Rechthoek 114">
                <a:extLst>
                  <a:ext uri="{FF2B5EF4-FFF2-40B4-BE49-F238E27FC236}">
                    <a16:creationId xmlns:a16="http://schemas.microsoft.com/office/drawing/2014/main" id="{17753513-1B9A-4614-AC90-9E71FDDBAD39}"/>
                  </a:ext>
                </a:extLst>
              </p:cNvPr>
              <p:cNvSpPr/>
              <p:nvPr userDrawn="1"/>
            </p:nvSpPr>
            <p:spPr>
              <a:xfrm>
                <a:off x="-3203483" y="3049978"/>
                <a:ext cx="2830190" cy="255963"/>
              </a:xfrm>
              <a:prstGeom prst="rect">
                <a:avLst/>
              </a:prstGeom>
              <a:noFill/>
              <a:ln w="25400" cap="flat" cmpd="sng" algn="ctr">
                <a:noFill/>
                <a:prstDash val="solid"/>
              </a:ln>
              <a:effectLst/>
            </p:spPr>
            <p:txBody>
              <a:bodyPr lIns="0" tIns="0" rIns="0" bIns="0" rtlCol="0" anchor="ctr"/>
              <a:lstStyle/>
              <a:p>
                <a:pPr marL="0" lvl="3" indent="0" algn="l" defTabSz="539354" rtl="0" eaLnBrk="1" latinLnBrk="0" hangingPunct="1">
                  <a:lnSpc>
                    <a:spcPct val="100000"/>
                  </a:lnSpc>
                  <a:spcBef>
                    <a:spcPts val="225"/>
                  </a:spcBef>
                  <a:spcAft>
                    <a:spcPts val="900"/>
                  </a:spcAft>
                  <a:buFont typeface="Arial" panose="020B0604020202020204" pitchFamily="34" charset="0"/>
                  <a:buNone/>
                </a:pPr>
                <a:r>
                  <a:rPr lang="nl-NL" sz="1500" b="0" kern="1200" cap="none" spc="23" baseline="0" dirty="0">
                    <a:solidFill>
                      <a:schemeClr val="accent1"/>
                    </a:solidFill>
                    <a:latin typeface="+mj-lt"/>
                    <a:ea typeface="+mn-ea"/>
                    <a:cs typeface="Calibri" panose="020F0502020204030204" pitchFamily="34" charset="0"/>
                  </a:rPr>
                  <a:t>Subtitel</a:t>
                </a:r>
              </a:p>
            </p:txBody>
          </p:sp>
          <p:sp>
            <p:nvSpPr>
              <p:cNvPr id="116" name="Ovaal 115">
                <a:extLst>
                  <a:ext uri="{FF2B5EF4-FFF2-40B4-BE49-F238E27FC236}">
                    <a16:creationId xmlns:a16="http://schemas.microsoft.com/office/drawing/2014/main" id="{5A4B2879-49FB-444D-BBE7-94573D1D39AB}"/>
                  </a:ext>
                </a:extLst>
              </p:cNvPr>
              <p:cNvSpPr/>
              <p:nvPr userDrawn="1"/>
            </p:nvSpPr>
            <p:spPr>
              <a:xfrm>
                <a:off x="-3569165" y="3484163"/>
                <a:ext cx="260914" cy="259683"/>
              </a:xfrm>
              <a:prstGeom prst="ellipse">
                <a:avLst/>
              </a:prstGeom>
              <a:solidFill>
                <a:srgbClr val="211F26"/>
              </a:solidFill>
              <a:ln w="25400"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r>
                  <a:rPr kumimoji="0" lang="nl-NL" sz="900" b="1" i="0" u="none" strike="noStrike" kern="0" cap="none" spc="0" normalizeH="0" baseline="0" noProof="0">
                    <a:ln>
                      <a:noFill/>
                    </a:ln>
                    <a:solidFill>
                      <a:schemeClr val="bg1"/>
                    </a:solidFill>
                    <a:effectLst/>
                    <a:uLnTx/>
                    <a:uFillTx/>
                    <a:latin typeface="Calibri" panose="020F0502020204030204" pitchFamily="34" charset="0"/>
                    <a:cs typeface="Calibri" panose="020F0502020204030204" pitchFamily="34" charset="0"/>
                  </a:rPr>
                  <a:t>5</a:t>
                </a:r>
              </a:p>
            </p:txBody>
          </p:sp>
          <p:sp>
            <p:nvSpPr>
              <p:cNvPr id="117" name="Rechthoek 116">
                <a:extLst>
                  <a:ext uri="{FF2B5EF4-FFF2-40B4-BE49-F238E27FC236}">
                    <a16:creationId xmlns:a16="http://schemas.microsoft.com/office/drawing/2014/main" id="{639B0E13-EA92-441D-8B70-9ECA7FDB1416}"/>
                  </a:ext>
                </a:extLst>
              </p:cNvPr>
              <p:cNvSpPr/>
              <p:nvPr userDrawn="1"/>
            </p:nvSpPr>
            <p:spPr>
              <a:xfrm>
                <a:off x="-3203483" y="3485095"/>
                <a:ext cx="2830190" cy="255963"/>
              </a:xfrm>
              <a:prstGeom prst="rect">
                <a:avLst/>
              </a:prstGeom>
              <a:noFill/>
              <a:ln w="25400" cap="flat" cmpd="sng" algn="ctr">
                <a:noFill/>
                <a:prstDash val="solid"/>
              </a:ln>
              <a:effectLst/>
            </p:spPr>
            <p:txBody>
              <a:bodyPr lIns="0" tIns="0" rIns="0" bIns="0" rtlCol="0" anchor="ctr"/>
              <a:lstStyle/>
              <a:p>
                <a:pPr marL="197644" lvl="4" indent="-197644" algn="l" defTabSz="539354" rtl="0" eaLnBrk="1" latinLnBrk="0" hangingPunct="1">
                  <a:lnSpc>
                    <a:spcPct val="100000"/>
                  </a:lnSpc>
                  <a:spcBef>
                    <a:spcPts val="225"/>
                  </a:spcBef>
                  <a:spcAft>
                    <a:spcPts val="450"/>
                  </a:spcAft>
                  <a:buClr>
                    <a:schemeClr val="tx2"/>
                  </a:buClr>
                  <a:buFont typeface="+mj-lt"/>
                  <a:buAutoNum type="arabicPeriod"/>
                </a:pPr>
                <a:r>
                  <a:rPr lang="nl-NL" sz="1200" i="0" kern="1200" dirty="0">
                    <a:solidFill>
                      <a:schemeClr val="tx1"/>
                    </a:solidFill>
                    <a:latin typeface="+mn-lt"/>
                    <a:ea typeface="+mn-ea"/>
                    <a:cs typeface="+mn-cs"/>
                  </a:rPr>
                  <a:t>Numerieke bullets</a:t>
                </a:r>
              </a:p>
            </p:txBody>
          </p:sp>
          <p:sp>
            <p:nvSpPr>
              <p:cNvPr id="121" name="Ovaal 120">
                <a:extLst>
                  <a:ext uri="{FF2B5EF4-FFF2-40B4-BE49-F238E27FC236}">
                    <a16:creationId xmlns:a16="http://schemas.microsoft.com/office/drawing/2014/main" id="{F37D0E66-2551-43BD-AE3B-BDF457420335}"/>
                  </a:ext>
                </a:extLst>
              </p:cNvPr>
              <p:cNvSpPr/>
              <p:nvPr userDrawn="1"/>
            </p:nvSpPr>
            <p:spPr>
              <a:xfrm>
                <a:off x="-3569165" y="3919512"/>
                <a:ext cx="260914" cy="259683"/>
              </a:xfrm>
              <a:prstGeom prst="ellipse">
                <a:avLst/>
              </a:prstGeom>
              <a:solidFill>
                <a:srgbClr val="211F26"/>
              </a:solidFill>
              <a:ln w="25400"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6</a:t>
                </a:r>
              </a:p>
            </p:txBody>
          </p:sp>
          <p:sp>
            <p:nvSpPr>
              <p:cNvPr id="122" name="Rechthoek 121">
                <a:extLst>
                  <a:ext uri="{FF2B5EF4-FFF2-40B4-BE49-F238E27FC236}">
                    <a16:creationId xmlns:a16="http://schemas.microsoft.com/office/drawing/2014/main" id="{70C7E0A3-DDB6-43F6-9D20-F53F14E65EFB}"/>
                  </a:ext>
                </a:extLst>
              </p:cNvPr>
              <p:cNvSpPr/>
              <p:nvPr userDrawn="1"/>
            </p:nvSpPr>
            <p:spPr>
              <a:xfrm>
                <a:off x="-3203483" y="3920212"/>
                <a:ext cx="2830190" cy="255963"/>
              </a:xfrm>
              <a:prstGeom prst="rect">
                <a:avLst/>
              </a:prstGeom>
              <a:noFill/>
              <a:ln w="25400" cap="flat" cmpd="sng" algn="ctr">
                <a:noFill/>
                <a:prstDash val="solid"/>
              </a:ln>
              <a:effectLst/>
            </p:spPr>
            <p:txBody>
              <a:bodyPr lIns="0" tIns="0" rIns="0" bIns="0" rtlCol="0" anchor="ctr"/>
              <a:lstStyle/>
              <a:p>
                <a:pPr marL="403622" lvl="5" indent="-205979" algn="l" defTabSz="685800" rtl="0" eaLnBrk="1" latinLnBrk="0" hangingPunct="1">
                  <a:lnSpc>
                    <a:spcPct val="100000"/>
                  </a:lnSpc>
                  <a:spcBef>
                    <a:spcPts val="225"/>
                  </a:spcBef>
                  <a:spcAft>
                    <a:spcPts val="450"/>
                  </a:spcAft>
                  <a:buClr>
                    <a:schemeClr val="tx2"/>
                  </a:buClr>
                  <a:buFont typeface="+mj-lt"/>
                  <a:buAutoNum type="alphaLcPeriod"/>
                </a:pPr>
                <a:r>
                  <a:rPr lang="nl-NL" sz="1200" b="0" i="0" kern="1200" dirty="0">
                    <a:solidFill>
                      <a:schemeClr val="tx1"/>
                    </a:solidFill>
                    <a:latin typeface="+mn-lt"/>
                    <a:ea typeface="+mn-ea"/>
                    <a:cs typeface="+mn-cs"/>
                  </a:rPr>
                  <a:t># Abc</a:t>
                </a:r>
              </a:p>
            </p:txBody>
          </p:sp>
          <p:sp>
            <p:nvSpPr>
              <p:cNvPr id="123" name="Ovaal 122">
                <a:extLst>
                  <a:ext uri="{FF2B5EF4-FFF2-40B4-BE49-F238E27FC236}">
                    <a16:creationId xmlns:a16="http://schemas.microsoft.com/office/drawing/2014/main" id="{757286FC-7EC2-47DD-B771-B0FD869E0835}"/>
                  </a:ext>
                </a:extLst>
              </p:cNvPr>
              <p:cNvSpPr/>
              <p:nvPr userDrawn="1"/>
            </p:nvSpPr>
            <p:spPr>
              <a:xfrm>
                <a:off x="-3569165" y="4354861"/>
                <a:ext cx="260914" cy="259683"/>
              </a:xfrm>
              <a:prstGeom prst="ellipse">
                <a:avLst/>
              </a:prstGeom>
              <a:solidFill>
                <a:srgbClr val="211F26"/>
              </a:solidFill>
              <a:ln w="25400"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7</a:t>
                </a:r>
              </a:p>
            </p:txBody>
          </p:sp>
          <p:sp>
            <p:nvSpPr>
              <p:cNvPr id="124" name="Rechthoek 123">
                <a:extLst>
                  <a:ext uri="{FF2B5EF4-FFF2-40B4-BE49-F238E27FC236}">
                    <a16:creationId xmlns:a16="http://schemas.microsoft.com/office/drawing/2014/main" id="{2DD11406-E354-45BE-AFD9-A5B87A99667E}"/>
                  </a:ext>
                </a:extLst>
              </p:cNvPr>
              <p:cNvSpPr/>
              <p:nvPr userDrawn="1"/>
            </p:nvSpPr>
            <p:spPr>
              <a:xfrm>
                <a:off x="-3203483" y="4355329"/>
                <a:ext cx="2830190" cy="255963"/>
              </a:xfrm>
              <a:prstGeom prst="rect">
                <a:avLst/>
              </a:prstGeom>
              <a:noFill/>
              <a:ln w="25400" cap="flat" cmpd="sng" algn="ctr">
                <a:noFill/>
                <a:prstDash val="solid"/>
              </a:ln>
              <a:effectLst/>
            </p:spPr>
            <p:txBody>
              <a:bodyPr lIns="0" tIns="0" rIns="0" bIns="0" rtlCol="0" anchor="ctr"/>
              <a:lstStyle/>
              <a:p>
                <a:pPr marL="411956" lvl="6" indent="-214313" algn="l" defTabSz="685800" rtl="0" eaLnBrk="1" latinLnBrk="0" hangingPunct="1">
                  <a:lnSpc>
                    <a:spcPct val="100000"/>
                  </a:lnSpc>
                  <a:spcBef>
                    <a:spcPts val="225"/>
                  </a:spcBef>
                  <a:spcAft>
                    <a:spcPts val="450"/>
                  </a:spcAft>
                  <a:buClr>
                    <a:schemeClr val="tx2"/>
                  </a:buClr>
                  <a:buFont typeface="Wingdings" panose="05000000000000000000" pitchFamily="2" charset="2"/>
                  <a:buChar char="§"/>
                </a:pPr>
                <a:r>
                  <a:rPr lang="nl-NL" sz="1200" b="0" i="0" kern="1200" dirty="0">
                    <a:solidFill>
                      <a:schemeClr val="tx1"/>
                    </a:solidFill>
                    <a:latin typeface="+mn-lt"/>
                    <a:ea typeface="+mn-ea"/>
                    <a:cs typeface="+mn-cs"/>
                  </a:rPr>
                  <a:t># Bullets</a:t>
                </a:r>
              </a:p>
            </p:txBody>
          </p:sp>
          <p:sp>
            <p:nvSpPr>
              <p:cNvPr id="125" name="Ovaal 124">
                <a:extLst>
                  <a:ext uri="{FF2B5EF4-FFF2-40B4-BE49-F238E27FC236}">
                    <a16:creationId xmlns:a16="http://schemas.microsoft.com/office/drawing/2014/main" id="{3854B89C-70F8-4D39-9E96-7327CFD306A1}"/>
                  </a:ext>
                </a:extLst>
              </p:cNvPr>
              <p:cNvSpPr/>
              <p:nvPr userDrawn="1"/>
            </p:nvSpPr>
            <p:spPr>
              <a:xfrm>
                <a:off x="-3569165" y="4790210"/>
                <a:ext cx="260914" cy="259683"/>
              </a:xfrm>
              <a:prstGeom prst="ellipse">
                <a:avLst/>
              </a:prstGeom>
              <a:solidFill>
                <a:srgbClr val="211F26"/>
              </a:solidFill>
              <a:ln w="25400"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8</a:t>
                </a:r>
              </a:p>
            </p:txBody>
          </p:sp>
          <p:sp>
            <p:nvSpPr>
              <p:cNvPr id="126" name="Rechthoek 125">
                <a:extLst>
                  <a:ext uri="{FF2B5EF4-FFF2-40B4-BE49-F238E27FC236}">
                    <a16:creationId xmlns:a16="http://schemas.microsoft.com/office/drawing/2014/main" id="{7FC4BBE7-0ED6-4C3D-B50B-C4091B0B3C00}"/>
                  </a:ext>
                </a:extLst>
              </p:cNvPr>
              <p:cNvSpPr/>
              <p:nvPr userDrawn="1"/>
            </p:nvSpPr>
            <p:spPr>
              <a:xfrm>
                <a:off x="-3203483" y="4790446"/>
                <a:ext cx="2830190" cy="255963"/>
              </a:xfrm>
              <a:prstGeom prst="rect">
                <a:avLst/>
              </a:prstGeom>
              <a:noFill/>
              <a:ln w="25400" cap="flat" cmpd="sng" algn="ctr">
                <a:noFill/>
                <a:prstDash val="solid"/>
              </a:ln>
              <a:effectLst/>
            </p:spPr>
            <p:txBody>
              <a:bodyPr lIns="0" tIns="0" rIns="0" bIns="0" rtlCol="0" anchor="ctr"/>
              <a:lstStyle/>
              <a:p>
                <a:pPr marL="0" lvl="7" indent="0" algn="l" defTabSz="685800" rtl="0" eaLnBrk="1" latinLnBrk="0" hangingPunct="1">
                  <a:lnSpc>
                    <a:spcPct val="90000"/>
                  </a:lnSpc>
                  <a:spcBef>
                    <a:spcPts val="225"/>
                  </a:spcBef>
                  <a:spcAft>
                    <a:spcPts val="450"/>
                  </a:spcAft>
                  <a:buFont typeface="Arial" panose="020B0604020202020204" pitchFamily="34" charset="0"/>
                  <a:buNone/>
                </a:pPr>
                <a:r>
                  <a:rPr lang="nl-NL" sz="1200" i="1" kern="1200" dirty="0">
                    <a:solidFill>
                      <a:schemeClr val="tx1"/>
                    </a:solidFill>
                    <a:latin typeface="+mn-lt"/>
                    <a:ea typeface="+mn-ea"/>
                    <a:cs typeface="+mn-cs"/>
                  </a:rPr>
                  <a:t>Cursief</a:t>
                </a:r>
              </a:p>
            </p:txBody>
          </p:sp>
          <p:sp>
            <p:nvSpPr>
              <p:cNvPr id="127" name="Ovaal 126">
                <a:extLst>
                  <a:ext uri="{FF2B5EF4-FFF2-40B4-BE49-F238E27FC236}">
                    <a16:creationId xmlns:a16="http://schemas.microsoft.com/office/drawing/2014/main" id="{9D861955-B449-455E-A8F3-11DE31DAA0B8}"/>
                  </a:ext>
                </a:extLst>
              </p:cNvPr>
              <p:cNvSpPr/>
              <p:nvPr userDrawn="1"/>
            </p:nvSpPr>
            <p:spPr>
              <a:xfrm>
                <a:off x="-3569165" y="5225563"/>
                <a:ext cx="260914" cy="259683"/>
              </a:xfrm>
              <a:prstGeom prst="ellipse">
                <a:avLst/>
              </a:prstGeom>
              <a:solidFill>
                <a:srgbClr val="211F26"/>
              </a:solidFill>
              <a:ln w="25400"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9</a:t>
                </a:r>
              </a:p>
            </p:txBody>
          </p:sp>
          <p:sp>
            <p:nvSpPr>
              <p:cNvPr id="128" name="Rechthoek 127">
                <a:extLst>
                  <a:ext uri="{FF2B5EF4-FFF2-40B4-BE49-F238E27FC236}">
                    <a16:creationId xmlns:a16="http://schemas.microsoft.com/office/drawing/2014/main" id="{A8801811-8C59-44FC-A97D-092D2E7072A4}"/>
                  </a:ext>
                </a:extLst>
              </p:cNvPr>
              <p:cNvSpPr/>
              <p:nvPr userDrawn="1"/>
            </p:nvSpPr>
            <p:spPr>
              <a:xfrm>
                <a:off x="-3203483" y="5225562"/>
                <a:ext cx="2830190" cy="255963"/>
              </a:xfrm>
              <a:prstGeom prst="rect">
                <a:avLst/>
              </a:prstGeom>
              <a:noFill/>
              <a:ln w="25400" cap="flat" cmpd="sng" algn="ctr">
                <a:noFill/>
                <a:prstDash val="solid"/>
              </a:ln>
              <a:effectLst/>
            </p:spPr>
            <p:txBody>
              <a:bodyPr lIns="0" tIns="0" rIns="0" bIns="0" rtlCol="0" anchor="ctr"/>
              <a:lstStyle/>
              <a:p>
                <a:pPr marL="0" lvl="8" indent="0" algn="l" defTabSz="685800" rtl="0" eaLnBrk="1" latinLnBrk="0" hangingPunct="1">
                  <a:lnSpc>
                    <a:spcPct val="100000"/>
                  </a:lnSpc>
                  <a:spcBef>
                    <a:spcPts val="225"/>
                  </a:spcBef>
                  <a:spcAft>
                    <a:spcPts val="900"/>
                  </a:spcAft>
                  <a:buFont typeface="Arial" panose="020B0604020202020204" pitchFamily="34" charset="0"/>
                  <a:buNone/>
                </a:pPr>
                <a:r>
                  <a:rPr lang="nl-NL" sz="1500" b="0" kern="1200" dirty="0">
                    <a:solidFill>
                      <a:schemeClr val="tx1"/>
                    </a:solidFill>
                    <a:latin typeface="+mj-lt"/>
                    <a:ea typeface="+mn-ea"/>
                    <a:cs typeface="+mn-cs"/>
                  </a:rPr>
                  <a:t>Alt. Subtitel</a:t>
                </a:r>
              </a:p>
            </p:txBody>
          </p:sp>
        </p:grpSp>
        <p:sp>
          <p:nvSpPr>
            <p:cNvPr id="186" name="Rechthoek 185">
              <a:extLst>
                <a:ext uri="{FF2B5EF4-FFF2-40B4-BE49-F238E27FC236}">
                  <a16:creationId xmlns:a16="http://schemas.microsoft.com/office/drawing/2014/main" id="{A2E99DBD-BE09-44C5-8AAC-563140A35224}"/>
                </a:ext>
              </a:extLst>
            </p:cNvPr>
            <p:cNvSpPr/>
            <p:nvPr userDrawn="1"/>
          </p:nvSpPr>
          <p:spPr>
            <a:xfrm>
              <a:off x="-3568057" y="6175639"/>
              <a:ext cx="3194764" cy="682362"/>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1" i="0" u="none" strike="noStrike" kern="0" cap="none" spc="0" normalizeH="0" baseline="0" noProof="0" dirty="0">
                  <a:ln>
                    <a:noFill/>
                  </a:ln>
                  <a:solidFill>
                    <a:srgbClr val="211F26"/>
                  </a:solidFill>
                  <a:effectLst/>
                  <a:uLnTx/>
                  <a:uFillTx/>
                  <a:latin typeface="Calibri" panose="020F0502020204030204" pitchFamily="34" charset="0"/>
                  <a:cs typeface="Calibri" panose="020F0502020204030204" pitchFamily="34" charset="0"/>
                </a:rPr>
                <a:t>MEER WETEN?</a:t>
              </a:r>
              <a:br>
                <a:rPr kumimoji="0" lang="nl-NL" sz="900" b="0" i="0" u="none" strike="noStrike" kern="0" cap="none" spc="0" normalizeH="0" baseline="0" noProof="0" dirty="0">
                  <a:ln>
                    <a:noFill/>
                  </a:ln>
                  <a:solidFill>
                    <a:srgbClr val="211F26"/>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211F26"/>
                  </a:solidFill>
                  <a:effectLst/>
                  <a:uLnTx/>
                  <a:uFillTx/>
                  <a:latin typeface="Calibri" panose="020F0502020204030204" pitchFamily="34" charset="0"/>
                  <a:cs typeface="Calibri" panose="020F0502020204030204" pitchFamily="34" charset="0"/>
                </a:rPr>
                <a:t>Ga naar de instructie dia ‘</a:t>
              </a:r>
              <a:r>
                <a:rPr kumimoji="0" lang="nl-NL" sz="900" b="1" i="0" u="none" strike="noStrike" kern="0" cap="none" spc="0" normalizeH="0" baseline="0" noProof="0" dirty="0">
                  <a:ln>
                    <a:noFill/>
                  </a:ln>
                  <a:solidFill>
                    <a:srgbClr val="211F26"/>
                  </a:solidFill>
                  <a:effectLst/>
                  <a:uLnTx/>
                  <a:uFillTx/>
                  <a:latin typeface="Calibri" panose="020F0502020204030204" pitchFamily="34" charset="0"/>
                  <a:cs typeface="Calibri" panose="020F0502020204030204" pitchFamily="34" charset="0"/>
                </a:rPr>
                <a:t>YouTube links</a:t>
              </a:r>
              <a:r>
                <a:rPr kumimoji="0" lang="nl-NL" sz="900" b="0" i="0" u="none" strike="noStrike" kern="0" cap="none" spc="0" normalizeH="0" baseline="0" noProof="0" dirty="0">
                  <a:ln>
                    <a:noFill/>
                  </a:ln>
                  <a:solidFill>
                    <a:srgbClr val="211F26"/>
                  </a:solidFill>
                  <a:effectLst/>
                  <a:uLnTx/>
                  <a:uFillTx/>
                  <a:latin typeface="Calibri" panose="020F0502020204030204" pitchFamily="34" charset="0"/>
                  <a:cs typeface="Calibri" panose="020F0502020204030204" pitchFamily="34" charset="0"/>
                </a:rPr>
                <a:t>’, open deze in de ‘</a:t>
              </a:r>
              <a:r>
                <a:rPr kumimoji="0" lang="nl-NL" sz="900" b="1" i="0" u="none" strike="noStrike" kern="0" cap="none" spc="0" normalizeH="0" baseline="0" noProof="0" dirty="0">
                  <a:ln>
                    <a:noFill/>
                  </a:ln>
                  <a:solidFill>
                    <a:srgbClr val="211F26"/>
                  </a:solidFill>
                  <a:effectLst/>
                  <a:uLnTx/>
                  <a:uFillTx/>
                  <a:latin typeface="Calibri" panose="020F0502020204030204" pitchFamily="34" charset="0"/>
                  <a:cs typeface="Calibri" panose="020F0502020204030204" pitchFamily="34" charset="0"/>
                </a:rPr>
                <a:t>Diavoorstelling</a:t>
              </a:r>
              <a:r>
                <a:rPr kumimoji="0" lang="nl-NL" sz="900" b="0" i="0" u="none" strike="noStrike" kern="0" cap="none" spc="0" normalizeH="0" baseline="0" noProof="0" dirty="0">
                  <a:ln>
                    <a:noFill/>
                  </a:ln>
                  <a:solidFill>
                    <a:srgbClr val="211F26"/>
                  </a:solidFill>
                  <a:effectLst/>
                  <a:uLnTx/>
                  <a:uFillTx/>
                  <a:latin typeface="Calibri" panose="020F0502020204030204" pitchFamily="34" charset="0"/>
                  <a:cs typeface="Calibri" panose="020F0502020204030204" pitchFamily="34" charset="0"/>
                </a:rPr>
                <a:t>’ (shift F5) en klik op de gewenste video link.</a:t>
              </a:r>
            </a:p>
          </p:txBody>
        </p:sp>
      </p:grpSp>
    </p:spTree>
    <p:extLst>
      <p:ext uri="{BB962C8B-B14F-4D97-AF65-F5344CB8AC3E}">
        <p14:creationId xmlns:p14="http://schemas.microsoft.com/office/powerpoint/2010/main" val="255341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A3D2AFA-D581-3643-9702-2CBC8DDC2FAE}" type="datetime1">
              <a:rPr lang="en-US" smtClean="0"/>
              <a:t>8/16/22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143087-39F4-C749-AFC7-FB31D276444B}" type="slidenum">
              <a:rPr lang="en-US" smtClean="0"/>
              <a:t>‹#›</a:t>
            </a:fld>
            <a:endParaRPr lang="en-US"/>
          </a:p>
        </p:txBody>
      </p:sp>
    </p:spTree>
    <p:extLst>
      <p:ext uri="{BB962C8B-B14F-4D97-AF65-F5344CB8AC3E}">
        <p14:creationId xmlns:p14="http://schemas.microsoft.com/office/powerpoint/2010/main" val="2403227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3"/>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8"/>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6F49BB-B50B-7F4B-8485-6CF68912C3DD}" type="datetime1">
              <a:rPr lang="en-US" smtClean="0"/>
              <a:t>8/16/22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143087-39F4-C749-AFC7-FB31D276444B}" type="slidenum">
              <a:rPr lang="en-US" smtClean="0"/>
              <a:t>‹#›</a:t>
            </a:fld>
            <a:endParaRPr lang="en-US"/>
          </a:p>
        </p:txBody>
      </p:sp>
    </p:spTree>
    <p:extLst>
      <p:ext uri="{BB962C8B-B14F-4D97-AF65-F5344CB8AC3E}">
        <p14:creationId xmlns:p14="http://schemas.microsoft.com/office/powerpoint/2010/main" val="3438576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0DB602DA-3632-974C-8C7C-19B0DC664E8E}" type="datetime1">
              <a:rPr lang="en-US" smtClean="0"/>
              <a:t>8/16/22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143087-39F4-C749-AFC7-FB31D276444B}" type="slidenum">
              <a:rPr lang="en-US" smtClean="0"/>
              <a:t>‹#›</a:t>
            </a:fld>
            <a:endParaRPr lang="en-US"/>
          </a:p>
        </p:txBody>
      </p:sp>
    </p:spTree>
    <p:extLst>
      <p:ext uri="{BB962C8B-B14F-4D97-AF65-F5344CB8AC3E}">
        <p14:creationId xmlns:p14="http://schemas.microsoft.com/office/powerpoint/2010/main" val="3326097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6D7BE504-F9FD-7E43-A6E0-175C416DFC04}" type="datetime1">
              <a:rPr lang="en-US" smtClean="0"/>
              <a:t>8/16/22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143087-39F4-C749-AFC7-FB31D276444B}" type="slidenum">
              <a:rPr lang="en-US" smtClean="0"/>
              <a:t>‹#›</a:t>
            </a:fld>
            <a:endParaRPr lang="en-US"/>
          </a:p>
        </p:txBody>
      </p:sp>
    </p:spTree>
    <p:extLst>
      <p:ext uri="{BB962C8B-B14F-4D97-AF65-F5344CB8AC3E}">
        <p14:creationId xmlns:p14="http://schemas.microsoft.com/office/powerpoint/2010/main" val="2930483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1FA60335-CD67-8249-83E4-DA6116375132}" type="datetime1">
              <a:rPr lang="en-US" smtClean="0"/>
              <a:t>8/16/22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143087-39F4-C749-AFC7-FB31D276444B}" type="slidenum">
              <a:rPr lang="en-US" smtClean="0"/>
              <a:t>‹#›</a:t>
            </a:fld>
            <a:endParaRPr lang="en-US"/>
          </a:p>
        </p:txBody>
      </p:sp>
    </p:spTree>
    <p:extLst>
      <p:ext uri="{BB962C8B-B14F-4D97-AF65-F5344CB8AC3E}">
        <p14:creationId xmlns:p14="http://schemas.microsoft.com/office/powerpoint/2010/main" val="124803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647B0D-AF40-5644-8C98-0B40B47420F3}" type="datetime1">
              <a:rPr lang="en-US" smtClean="0"/>
              <a:t>8/16/22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143087-39F4-C749-AFC7-FB31D276444B}" type="slidenum">
              <a:rPr lang="en-US" smtClean="0"/>
              <a:t>‹#›</a:t>
            </a:fld>
            <a:endParaRPr lang="en-US"/>
          </a:p>
        </p:txBody>
      </p:sp>
    </p:spTree>
    <p:extLst>
      <p:ext uri="{BB962C8B-B14F-4D97-AF65-F5344CB8AC3E}">
        <p14:creationId xmlns:p14="http://schemas.microsoft.com/office/powerpoint/2010/main" val="3464688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3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12C8C7-B413-014B-9366-169CBA9A6378}" type="datetime1">
              <a:rPr lang="en-US" smtClean="0"/>
              <a:t>8/16/22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143087-39F4-C749-AFC7-FB31D276444B}" type="slidenum">
              <a:rPr lang="en-US" smtClean="0"/>
              <a:t>‹#›</a:t>
            </a:fld>
            <a:endParaRPr lang="en-US"/>
          </a:p>
        </p:txBody>
      </p:sp>
    </p:spTree>
    <p:extLst>
      <p:ext uri="{BB962C8B-B14F-4D97-AF65-F5344CB8AC3E}">
        <p14:creationId xmlns:p14="http://schemas.microsoft.com/office/powerpoint/2010/main" val="770094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30"/>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11CD79-2A13-F84E-93A6-850C50F3F816}" type="datetime1">
              <a:rPr lang="en-US" smtClean="0"/>
              <a:t>8/16/22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143087-39F4-C749-AFC7-FB31D276444B}" type="slidenum">
              <a:rPr lang="en-US" smtClean="0"/>
              <a:t>‹#›</a:t>
            </a:fld>
            <a:endParaRPr lang="en-US"/>
          </a:p>
        </p:txBody>
      </p:sp>
    </p:spTree>
    <p:extLst>
      <p:ext uri="{BB962C8B-B14F-4D97-AF65-F5344CB8AC3E}">
        <p14:creationId xmlns:p14="http://schemas.microsoft.com/office/powerpoint/2010/main" val="2753372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alpha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5"/>
            <a:ext cx="2057400" cy="365125"/>
          </a:xfrm>
          <a:prstGeom prst="rect">
            <a:avLst/>
          </a:prstGeom>
        </p:spPr>
        <p:txBody>
          <a:bodyPr vert="horz" lIns="91440" tIns="45720" rIns="91440" bIns="45720" rtlCol="0" anchor="ctr"/>
          <a:lstStyle>
            <a:lvl1pPr algn="l">
              <a:defRPr sz="1200" b="1" i="0">
                <a:solidFill>
                  <a:schemeClr val="bg1"/>
                </a:solidFill>
                <a:latin typeface="FUTURA MEDIUM" panose="020B0602020204020303" pitchFamily="34" charset="-79"/>
                <a:ea typeface="Tahoma" panose="020B0604030504040204" pitchFamily="34" charset="0"/>
                <a:cs typeface="FUTURA MEDIUM" panose="020B0602020204020303" pitchFamily="34" charset="-79"/>
              </a:defRPr>
            </a:lvl1pPr>
          </a:lstStyle>
          <a:p>
            <a:fld id="{DDC8E785-7FD4-2E4B-BBB2-B1F2AD6D5E4F}" type="datetime1">
              <a:rPr lang="en-US" smtClean="0"/>
              <a:pPr/>
              <a:t>8/16/22</a:t>
            </a:fld>
            <a:endParaRPr lang="en-US"/>
          </a:p>
        </p:txBody>
      </p:sp>
      <p:sp>
        <p:nvSpPr>
          <p:cNvPr id="5" name="Footer Placeholder 4"/>
          <p:cNvSpPr>
            <a:spLocks noGrp="1"/>
          </p:cNvSpPr>
          <p:nvPr>
            <p:ph type="ftr" sz="quarter" idx="3"/>
          </p:nvPr>
        </p:nvSpPr>
        <p:spPr>
          <a:xfrm>
            <a:off x="3028950" y="6356355"/>
            <a:ext cx="3086100" cy="365125"/>
          </a:xfrm>
          <a:prstGeom prst="rect">
            <a:avLst/>
          </a:prstGeom>
        </p:spPr>
        <p:txBody>
          <a:bodyPr vert="horz" lIns="91440" tIns="45720" rIns="91440" bIns="45720" rtlCol="0" anchor="ctr"/>
          <a:lstStyle>
            <a:lvl1pPr algn="ctr">
              <a:defRPr sz="1200" b="1" i="0">
                <a:solidFill>
                  <a:schemeClr val="bg1"/>
                </a:solidFill>
                <a:latin typeface="FUTURA MEDIUM" panose="020B0602020204020303" pitchFamily="34" charset="-79"/>
                <a:ea typeface="Tahoma" panose="020B0604030504040204" pitchFamily="34" charset="0"/>
                <a:cs typeface="FUTURA MEDIUM" panose="020B0602020204020303" pitchFamily="34" charset="-79"/>
              </a:defRPr>
            </a:lvl1pPr>
          </a:lstStyle>
          <a:p>
            <a:endParaRPr lang="en-US"/>
          </a:p>
        </p:txBody>
      </p:sp>
      <p:sp>
        <p:nvSpPr>
          <p:cNvPr id="6" name="Slide Number Placeholder 5"/>
          <p:cNvSpPr>
            <a:spLocks noGrp="1"/>
          </p:cNvSpPr>
          <p:nvPr>
            <p:ph type="sldNum" sz="quarter" idx="4"/>
          </p:nvPr>
        </p:nvSpPr>
        <p:spPr>
          <a:xfrm>
            <a:off x="6457950" y="6356355"/>
            <a:ext cx="2057400" cy="365125"/>
          </a:xfrm>
          <a:prstGeom prst="rect">
            <a:avLst/>
          </a:prstGeom>
        </p:spPr>
        <p:txBody>
          <a:bodyPr vert="horz" lIns="91440" tIns="45720" rIns="91440" bIns="45720" rtlCol="0" anchor="ctr"/>
          <a:lstStyle>
            <a:lvl1pPr algn="r">
              <a:defRPr sz="1200" b="1" i="0">
                <a:solidFill>
                  <a:schemeClr val="bg1"/>
                </a:solidFill>
                <a:latin typeface="FUTURA MEDIUM" panose="020B0602020204020303" pitchFamily="34" charset="-79"/>
                <a:ea typeface="Tahoma" panose="020B0604030504040204" pitchFamily="34" charset="0"/>
                <a:cs typeface="FUTURA MEDIUM" panose="020B0602020204020303" pitchFamily="34" charset="-79"/>
              </a:defRPr>
            </a:lvl1pPr>
          </a:lstStyle>
          <a:p>
            <a:fld id="{75143087-39F4-C749-AFC7-FB31D276444B}" type="slidenum">
              <a:rPr lang="en-US" smtClean="0"/>
              <a:pPr/>
              <a:t>‹#›</a:t>
            </a:fld>
            <a:endParaRPr lang="en-US"/>
          </a:p>
        </p:txBody>
      </p:sp>
    </p:spTree>
    <p:extLst>
      <p:ext uri="{BB962C8B-B14F-4D97-AF65-F5344CB8AC3E}">
        <p14:creationId xmlns:p14="http://schemas.microsoft.com/office/powerpoint/2010/main" val="24272553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914400" rtl="0" eaLnBrk="1" latinLnBrk="0" hangingPunct="1">
        <a:lnSpc>
          <a:spcPct val="90000"/>
        </a:lnSpc>
        <a:spcBef>
          <a:spcPct val="0"/>
        </a:spcBef>
        <a:buNone/>
        <a:defRPr sz="3200" b="1" i="0" kern="1200">
          <a:solidFill>
            <a:schemeClr val="bg1"/>
          </a:solidFill>
          <a:latin typeface="FUTURA MEDIUM" panose="020B0602020204020303" pitchFamily="34" charset="-79"/>
          <a:ea typeface="Tahoma" panose="020B0604030504040204" pitchFamily="34" charset="0"/>
          <a:cs typeface="FUTURA MEDIUM" panose="020B0602020204020303" pitchFamily="34" charset="-79"/>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i="0" kern="1200">
          <a:solidFill>
            <a:schemeClr val="bg1"/>
          </a:solidFill>
          <a:latin typeface="FUTURA MEDIUM" panose="020B0602020204020303" pitchFamily="34" charset="-79"/>
          <a:ea typeface="Tahoma" panose="020B0604030504040204" pitchFamily="34" charset="0"/>
          <a:cs typeface="FUTURA MEDIUM" panose="020B0602020204020303" pitchFamily="34" charset="-79"/>
        </a:defRPr>
      </a:lvl1pPr>
      <a:lvl2pPr marL="457200" indent="0" algn="l" defTabSz="914400" rtl="0" eaLnBrk="1" latinLnBrk="0" hangingPunct="1">
        <a:lnSpc>
          <a:spcPct val="90000"/>
        </a:lnSpc>
        <a:spcBef>
          <a:spcPts val="500"/>
        </a:spcBef>
        <a:buFont typeface="Arial" panose="020B0604020202020204" pitchFamily="34" charset="0"/>
        <a:buNone/>
        <a:defRPr sz="2400" b="1" i="0" kern="1200">
          <a:solidFill>
            <a:schemeClr val="bg1"/>
          </a:solidFill>
          <a:latin typeface="FUTURA MEDIUM" panose="020B0602020204020303" pitchFamily="34" charset="-79"/>
          <a:ea typeface="Tahoma" panose="020B0604030504040204" pitchFamily="34" charset="0"/>
          <a:cs typeface="FUTURA MEDIUM" panose="020B0602020204020303" pitchFamily="34" charset="-79"/>
        </a:defRPr>
      </a:lvl2pPr>
      <a:lvl3pPr marL="914400" indent="0" algn="l" defTabSz="914400" rtl="0" eaLnBrk="1" latinLnBrk="0" hangingPunct="1">
        <a:lnSpc>
          <a:spcPct val="90000"/>
        </a:lnSpc>
        <a:spcBef>
          <a:spcPts val="500"/>
        </a:spcBef>
        <a:buFont typeface="Arial" panose="020B0604020202020204" pitchFamily="34" charset="0"/>
        <a:buNone/>
        <a:defRPr sz="2400" b="1" i="0" kern="1200">
          <a:solidFill>
            <a:schemeClr val="bg1"/>
          </a:solidFill>
          <a:latin typeface="FUTURA MEDIUM" panose="020B0602020204020303" pitchFamily="34" charset="-79"/>
          <a:ea typeface="Tahoma" panose="020B0604030504040204" pitchFamily="34" charset="0"/>
          <a:cs typeface="FUTURA MEDIUM" panose="020B0602020204020303" pitchFamily="34" charset="-79"/>
        </a:defRPr>
      </a:lvl3pPr>
      <a:lvl4pPr marL="1371600" indent="0" algn="l" defTabSz="914400" rtl="0" eaLnBrk="1" latinLnBrk="0" hangingPunct="1">
        <a:lnSpc>
          <a:spcPct val="90000"/>
        </a:lnSpc>
        <a:spcBef>
          <a:spcPts val="500"/>
        </a:spcBef>
        <a:buFont typeface="Arial" panose="020B0604020202020204" pitchFamily="34" charset="0"/>
        <a:buNone/>
        <a:defRPr sz="2400" b="1" i="0" kern="1200">
          <a:solidFill>
            <a:schemeClr val="bg1"/>
          </a:solidFill>
          <a:latin typeface="FUTURA MEDIUM" panose="020B0602020204020303" pitchFamily="34" charset="-79"/>
          <a:ea typeface="Tahoma" panose="020B0604030504040204" pitchFamily="34" charset="0"/>
          <a:cs typeface="FUTURA MEDIUM" panose="020B0602020204020303" pitchFamily="34" charset="-79"/>
        </a:defRPr>
      </a:lvl4pPr>
      <a:lvl5pPr marL="1828800" indent="0" algn="l" defTabSz="914400" rtl="0" eaLnBrk="1" latinLnBrk="0" hangingPunct="1">
        <a:lnSpc>
          <a:spcPct val="90000"/>
        </a:lnSpc>
        <a:spcBef>
          <a:spcPts val="500"/>
        </a:spcBef>
        <a:buFont typeface="Arial" panose="020B0604020202020204" pitchFamily="34" charset="0"/>
        <a:buNone/>
        <a:defRPr sz="2400" b="1" i="0" kern="1200">
          <a:solidFill>
            <a:schemeClr val="bg1"/>
          </a:solidFill>
          <a:latin typeface="FUTURA MEDIUM" panose="020B0602020204020303" pitchFamily="34" charset="-79"/>
          <a:ea typeface="Tahoma" panose="020B0604030504040204" pitchFamily="34" charset="0"/>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94120-36C0-C24B-8DA2-1CEA33DB0EDC}"/>
              </a:ext>
            </a:extLst>
          </p:cNvPr>
          <p:cNvSpPr>
            <a:spLocks noGrp="1"/>
          </p:cNvSpPr>
          <p:nvPr>
            <p:ph type="ctrTitle"/>
          </p:nvPr>
        </p:nvSpPr>
        <p:spPr>
          <a:xfrm>
            <a:off x="0" y="-304799"/>
            <a:ext cx="9256294" cy="1892854"/>
          </a:xfrm>
        </p:spPr>
        <p:txBody>
          <a:bodyPr>
            <a:normAutofit/>
          </a:bodyPr>
          <a:lstStyle/>
          <a:p>
            <a:r>
              <a:rPr lang="en-GB" sz="3000" dirty="0">
                <a:latin typeface="Futura Medium" panose="020B0602020204020303" pitchFamily="34" charset="-79"/>
                <a:cs typeface="Futura Medium" panose="020B0602020204020303" pitchFamily="34" charset="-79"/>
              </a:rPr>
              <a:t>Objectivity in Practice:</a:t>
            </a:r>
            <a:br>
              <a:rPr lang="en-GB" sz="3000" dirty="0">
                <a:latin typeface="Futura Medium" panose="020B0602020204020303" pitchFamily="34" charset="-79"/>
                <a:cs typeface="Futura Medium" panose="020B0602020204020303" pitchFamily="34" charset="-79"/>
              </a:rPr>
            </a:br>
            <a:r>
              <a:rPr lang="en-GB" sz="3000" dirty="0">
                <a:latin typeface="Futura Medium" panose="020B0602020204020303" pitchFamily="34" charset="-79"/>
                <a:cs typeface="Futura Medium" panose="020B0602020204020303" pitchFamily="34" charset="-79"/>
              </a:rPr>
              <a:t>Disenchanting AI</a:t>
            </a:r>
            <a:br>
              <a:rPr lang="en-GB" sz="3000" dirty="0">
                <a:latin typeface="Futura Medium" panose="020B0602020204020303" pitchFamily="34" charset="-79"/>
                <a:cs typeface="Futura Medium" panose="020B0602020204020303" pitchFamily="34" charset="-79"/>
              </a:rPr>
            </a:br>
            <a:endParaRPr lang="en-GB" sz="3000" b="0" dirty="0">
              <a:latin typeface="Futura Medium" panose="020B0602020204020303" pitchFamily="34" charset="-79"/>
              <a:cs typeface="Futura Medium" panose="020B0602020204020303" pitchFamily="34" charset="-79"/>
            </a:endParaRPr>
          </a:p>
        </p:txBody>
      </p:sp>
      <p:sp>
        <p:nvSpPr>
          <p:cNvPr id="4" name="TextBox 3">
            <a:extLst>
              <a:ext uri="{FF2B5EF4-FFF2-40B4-BE49-F238E27FC236}">
                <a16:creationId xmlns:a16="http://schemas.microsoft.com/office/drawing/2014/main" id="{DB47C48D-9D42-7E18-D3A7-80032C7FEDEB}"/>
              </a:ext>
            </a:extLst>
          </p:cNvPr>
          <p:cNvSpPr txBox="1"/>
          <p:nvPr/>
        </p:nvSpPr>
        <p:spPr>
          <a:xfrm>
            <a:off x="6518523" y="4840394"/>
            <a:ext cx="2383382" cy="461665"/>
          </a:xfrm>
          <a:prstGeom prst="rect">
            <a:avLst/>
          </a:prstGeom>
          <a:noFill/>
        </p:spPr>
        <p:txBody>
          <a:bodyPr wrap="square" rtlCol="0">
            <a:spAutoFit/>
          </a:bodyPr>
          <a:lstStyle/>
          <a:p>
            <a:r>
              <a:rPr lang="en-GB" sz="1200" dirty="0">
                <a:solidFill>
                  <a:schemeClr val="bg1"/>
                </a:solidFill>
                <a:latin typeface="Futura Medium" panose="020B0602020204020303" pitchFamily="34" charset="-79"/>
                <a:cs typeface="Futura Medium" panose="020B0602020204020303" pitchFamily="34" charset="-79"/>
              </a:rPr>
              <a:t>DALL-E generated image: “AI wondering if it is a tool” </a:t>
            </a:r>
          </a:p>
        </p:txBody>
      </p:sp>
      <p:sp>
        <p:nvSpPr>
          <p:cNvPr id="5" name="TextBox 4">
            <a:extLst>
              <a:ext uri="{FF2B5EF4-FFF2-40B4-BE49-F238E27FC236}">
                <a16:creationId xmlns:a16="http://schemas.microsoft.com/office/drawing/2014/main" id="{66E88185-A399-269C-4967-AFD538D05363}"/>
              </a:ext>
            </a:extLst>
          </p:cNvPr>
          <p:cNvSpPr txBox="1"/>
          <p:nvPr/>
        </p:nvSpPr>
        <p:spPr>
          <a:xfrm>
            <a:off x="1402418" y="5446553"/>
            <a:ext cx="6451458" cy="923330"/>
          </a:xfrm>
          <a:prstGeom prst="rect">
            <a:avLst/>
          </a:prstGeom>
          <a:noFill/>
        </p:spPr>
        <p:txBody>
          <a:bodyPr wrap="square" rtlCol="0">
            <a:spAutoFit/>
          </a:bodyPr>
          <a:lstStyle/>
          <a:p>
            <a:pPr algn="ctr"/>
            <a:r>
              <a:rPr lang="en-GB" dirty="0">
                <a:solidFill>
                  <a:schemeClr val="bg1"/>
                </a:solidFill>
                <a:latin typeface="Futura Medium" panose="020B0602020204020303" pitchFamily="34" charset="-79"/>
                <a:cs typeface="Futura Medium" panose="020B0602020204020303" pitchFamily="34" charset="-79"/>
              </a:rPr>
              <a:t>	Live from New York… </a:t>
            </a:r>
          </a:p>
          <a:p>
            <a:pPr algn="ctr"/>
            <a:r>
              <a:rPr lang="en-GB" dirty="0">
                <a:solidFill>
                  <a:schemeClr val="bg1"/>
                </a:solidFill>
                <a:latin typeface="Futura Medium" panose="020B0602020204020303" pitchFamily="34" charset="-79"/>
                <a:cs typeface="Futura Medium" panose="020B0602020204020303" pitchFamily="34" charset="-79"/>
              </a:rPr>
              <a:t>Mark Theunissen (Delft Technical University)</a:t>
            </a:r>
            <a:br>
              <a:rPr lang="en-GB" dirty="0">
                <a:solidFill>
                  <a:schemeClr val="bg1"/>
                </a:solidFill>
                <a:latin typeface="Futura Medium" panose="020B0602020204020303" pitchFamily="34" charset="-79"/>
                <a:cs typeface="Futura Medium" panose="020B0602020204020303" pitchFamily="34" charset="-79"/>
              </a:rPr>
            </a:br>
            <a:r>
              <a:rPr lang="en-GB" dirty="0">
                <a:solidFill>
                  <a:schemeClr val="bg1"/>
                </a:solidFill>
                <a:latin typeface="Futura Medium" panose="020B0602020204020303" pitchFamily="34" charset="-79"/>
                <a:cs typeface="Futura Medium" panose="020B0602020204020303" pitchFamily="34" charset="-79"/>
              </a:rPr>
              <a:t>Jacob Browning (New York University)</a:t>
            </a:r>
            <a:endParaRPr lang="en-GB" dirty="0">
              <a:solidFill>
                <a:schemeClr val="bg1"/>
              </a:solidFill>
            </a:endParaRPr>
          </a:p>
        </p:txBody>
      </p:sp>
      <p:sp>
        <p:nvSpPr>
          <p:cNvPr id="7" name="TextBox 6">
            <a:extLst>
              <a:ext uri="{FF2B5EF4-FFF2-40B4-BE49-F238E27FC236}">
                <a16:creationId xmlns:a16="http://schemas.microsoft.com/office/drawing/2014/main" id="{9858D567-62CE-A7ED-5EFE-0CE248360398}"/>
              </a:ext>
            </a:extLst>
          </p:cNvPr>
          <p:cNvSpPr txBox="1"/>
          <p:nvPr/>
        </p:nvSpPr>
        <p:spPr>
          <a:xfrm>
            <a:off x="973666" y="1218723"/>
            <a:ext cx="7372025" cy="369332"/>
          </a:xfrm>
          <a:prstGeom prst="rect">
            <a:avLst/>
          </a:prstGeom>
          <a:noFill/>
        </p:spPr>
        <p:txBody>
          <a:bodyPr wrap="square">
            <a:spAutoFit/>
          </a:bodyPr>
          <a:lstStyle/>
          <a:p>
            <a:pPr algn="ctr"/>
            <a:r>
              <a:rPr lang="en-GB" b="0" dirty="0">
                <a:solidFill>
                  <a:schemeClr val="bg1"/>
                </a:solidFill>
                <a:latin typeface="Futura Medium" panose="020B0602020204020303" pitchFamily="34" charset="-79"/>
                <a:cs typeface="Futura Medium" panose="020B0602020204020303" pitchFamily="34" charset="-79"/>
              </a:rPr>
              <a:t>EENPS 2022</a:t>
            </a:r>
            <a:r>
              <a:rPr lang="en-GB" dirty="0">
                <a:solidFill>
                  <a:schemeClr val="bg1"/>
                </a:solidFill>
                <a:latin typeface="Futura Medium" panose="020B0602020204020303" pitchFamily="34" charset="-79"/>
                <a:cs typeface="Futura Medium" panose="020B0602020204020303" pitchFamily="34" charset="-79"/>
              </a:rPr>
              <a:t>, Tartu, August 17, 2022</a:t>
            </a:r>
          </a:p>
        </p:txBody>
      </p:sp>
      <p:pic>
        <p:nvPicPr>
          <p:cNvPr id="8" name="Picture 7" descr="A picture containing text&#10;&#10;Description automatically generated">
            <a:extLst>
              <a:ext uri="{FF2B5EF4-FFF2-40B4-BE49-F238E27FC236}">
                <a16:creationId xmlns:a16="http://schemas.microsoft.com/office/drawing/2014/main" id="{9A44F4C8-6581-4BAA-4F77-A3E273624B6F}"/>
              </a:ext>
            </a:extLst>
          </p:cNvPr>
          <p:cNvPicPr>
            <a:picLocks noChangeAspect="1"/>
          </p:cNvPicPr>
          <p:nvPr/>
        </p:nvPicPr>
        <p:blipFill>
          <a:blip r:embed="rId3"/>
          <a:stretch>
            <a:fillRect/>
          </a:stretch>
        </p:blipFill>
        <p:spPr>
          <a:xfrm>
            <a:off x="2875757" y="1779949"/>
            <a:ext cx="3504779" cy="3504779"/>
          </a:xfrm>
          <a:prstGeom prst="rect">
            <a:avLst/>
          </a:prstGeom>
        </p:spPr>
      </p:pic>
    </p:spTree>
    <p:extLst>
      <p:ext uri="{BB962C8B-B14F-4D97-AF65-F5344CB8AC3E}">
        <p14:creationId xmlns:p14="http://schemas.microsoft.com/office/powerpoint/2010/main" val="2202459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356A1B-01C8-3B42-9258-0B192658BA61}"/>
              </a:ext>
            </a:extLst>
          </p:cNvPr>
          <p:cNvSpPr>
            <a:spLocks noGrp="1"/>
          </p:cNvSpPr>
          <p:nvPr>
            <p:ph type="sldNum" sz="quarter" idx="12"/>
          </p:nvPr>
        </p:nvSpPr>
        <p:spPr/>
        <p:txBody>
          <a:bodyPr/>
          <a:lstStyle/>
          <a:p>
            <a:fld id="{75143087-39F4-C749-AFC7-FB31D276444B}" type="slidenum">
              <a:rPr lang="nl-NL" smtClean="0"/>
              <a:t>10</a:t>
            </a:fld>
            <a:endParaRPr lang="nl-NL" dirty="0"/>
          </a:p>
        </p:txBody>
      </p:sp>
      <p:sp>
        <p:nvSpPr>
          <p:cNvPr id="6" name="Title 1">
            <a:extLst>
              <a:ext uri="{FF2B5EF4-FFF2-40B4-BE49-F238E27FC236}">
                <a16:creationId xmlns:a16="http://schemas.microsoft.com/office/drawing/2014/main" id="{D62C0232-05AF-32E7-5013-F7EDE40DC2EC}"/>
              </a:ext>
            </a:extLst>
          </p:cNvPr>
          <p:cNvSpPr>
            <a:spLocks noGrp="1"/>
          </p:cNvSpPr>
          <p:nvPr>
            <p:ph type="title"/>
          </p:nvPr>
        </p:nvSpPr>
        <p:spPr>
          <a:xfrm>
            <a:off x="628650" y="0"/>
            <a:ext cx="7886700" cy="1325563"/>
          </a:xfrm>
        </p:spPr>
        <p:txBody>
          <a:bodyPr/>
          <a:lstStyle/>
          <a:p>
            <a:pPr algn="ctr"/>
            <a:r>
              <a:rPr lang="nl-NL" dirty="0"/>
              <a:t>Tools and Technology</a:t>
            </a:r>
          </a:p>
        </p:txBody>
      </p:sp>
      <p:sp>
        <p:nvSpPr>
          <p:cNvPr id="2" name="TextBox 1">
            <a:extLst>
              <a:ext uri="{FF2B5EF4-FFF2-40B4-BE49-F238E27FC236}">
                <a16:creationId xmlns:a16="http://schemas.microsoft.com/office/drawing/2014/main" id="{5ED45FC5-4A45-B36D-9EC5-83C57C2D65D9}"/>
              </a:ext>
            </a:extLst>
          </p:cNvPr>
          <p:cNvSpPr txBox="1"/>
          <p:nvPr/>
        </p:nvSpPr>
        <p:spPr>
          <a:xfrm>
            <a:off x="1256053" y="5623181"/>
            <a:ext cx="7259297" cy="369332"/>
          </a:xfrm>
          <a:prstGeom prst="rect">
            <a:avLst/>
          </a:prstGeom>
          <a:noFill/>
        </p:spPr>
        <p:txBody>
          <a:bodyPr wrap="square" rtlCol="0">
            <a:spAutoFit/>
          </a:bodyPr>
          <a:lstStyle/>
          <a:p>
            <a:r>
              <a:rPr lang="en-GB" dirty="0">
                <a:solidFill>
                  <a:schemeClr val="bg1"/>
                </a:solidFill>
                <a:latin typeface="Futura Medium" panose="020B0602020204020303" pitchFamily="34" charset="-79"/>
                <a:cs typeface="Futura Medium" panose="020B0602020204020303" pitchFamily="34" charset="-79"/>
              </a:rPr>
              <a:t>“A steampunk ruler and compass” - DALL·E 2022-08-16</a:t>
            </a:r>
          </a:p>
        </p:txBody>
      </p:sp>
      <p:pic>
        <p:nvPicPr>
          <p:cNvPr id="5" name="Picture 4" descr="A picture containing scale&#10;&#10;Description automatically generated">
            <a:extLst>
              <a:ext uri="{FF2B5EF4-FFF2-40B4-BE49-F238E27FC236}">
                <a16:creationId xmlns:a16="http://schemas.microsoft.com/office/drawing/2014/main" id="{79F27E0B-C600-DC5E-ECB3-B322CE1AC1A4}"/>
              </a:ext>
            </a:extLst>
          </p:cNvPr>
          <p:cNvPicPr>
            <a:picLocks noChangeAspect="1"/>
          </p:cNvPicPr>
          <p:nvPr/>
        </p:nvPicPr>
        <p:blipFill>
          <a:blip r:embed="rId3"/>
          <a:stretch>
            <a:fillRect/>
          </a:stretch>
        </p:blipFill>
        <p:spPr>
          <a:xfrm>
            <a:off x="2514600" y="1144539"/>
            <a:ext cx="4114800" cy="4114800"/>
          </a:xfrm>
          <a:prstGeom prst="rect">
            <a:avLst/>
          </a:prstGeom>
        </p:spPr>
      </p:pic>
    </p:spTree>
    <p:extLst>
      <p:ext uri="{BB962C8B-B14F-4D97-AF65-F5344CB8AC3E}">
        <p14:creationId xmlns:p14="http://schemas.microsoft.com/office/powerpoint/2010/main" val="36921124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CE0B8-C891-FC47-AFD3-954040645AB7}"/>
              </a:ext>
            </a:extLst>
          </p:cNvPr>
          <p:cNvSpPr>
            <a:spLocks noGrp="1"/>
          </p:cNvSpPr>
          <p:nvPr>
            <p:ph type="title"/>
          </p:nvPr>
        </p:nvSpPr>
        <p:spPr>
          <a:xfrm>
            <a:off x="628650" y="0"/>
            <a:ext cx="7886700" cy="1325563"/>
          </a:xfrm>
        </p:spPr>
        <p:txBody>
          <a:bodyPr/>
          <a:lstStyle/>
          <a:p>
            <a:pPr algn="ctr"/>
            <a:r>
              <a:rPr lang="nl-NL" dirty="0"/>
              <a:t>3. The Dilemma</a:t>
            </a:r>
          </a:p>
        </p:txBody>
      </p:sp>
      <p:sp>
        <p:nvSpPr>
          <p:cNvPr id="4" name="Slide Number Placeholder 3">
            <a:extLst>
              <a:ext uri="{FF2B5EF4-FFF2-40B4-BE49-F238E27FC236}">
                <a16:creationId xmlns:a16="http://schemas.microsoft.com/office/drawing/2014/main" id="{82356A1B-01C8-3B42-9258-0B192658BA61}"/>
              </a:ext>
            </a:extLst>
          </p:cNvPr>
          <p:cNvSpPr>
            <a:spLocks noGrp="1"/>
          </p:cNvSpPr>
          <p:nvPr>
            <p:ph type="sldNum" sz="quarter" idx="12"/>
          </p:nvPr>
        </p:nvSpPr>
        <p:spPr/>
        <p:txBody>
          <a:bodyPr/>
          <a:lstStyle/>
          <a:p>
            <a:fld id="{75143087-39F4-C749-AFC7-FB31D276444B}" type="slidenum">
              <a:rPr lang="nl-NL" smtClean="0"/>
              <a:t>11</a:t>
            </a:fld>
            <a:endParaRPr lang="nl-NL"/>
          </a:p>
        </p:txBody>
      </p:sp>
      <p:sp>
        <p:nvSpPr>
          <p:cNvPr id="5" name="TextBox 4">
            <a:extLst>
              <a:ext uri="{FF2B5EF4-FFF2-40B4-BE49-F238E27FC236}">
                <a16:creationId xmlns:a16="http://schemas.microsoft.com/office/drawing/2014/main" id="{D733A29E-63ED-09AD-43DA-2C25682FFE4C}"/>
              </a:ext>
            </a:extLst>
          </p:cNvPr>
          <p:cNvSpPr txBox="1"/>
          <p:nvPr/>
        </p:nvSpPr>
        <p:spPr>
          <a:xfrm>
            <a:off x="516205" y="1100528"/>
            <a:ext cx="8111589" cy="1323439"/>
          </a:xfrm>
          <a:prstGeom prst="rect">
            <a:avLst/>
          </a:prstGeom>
          <a:noFill/>
        </p:spPr>
        <p:txBody>
          <a:bodyPr wrap="square" rtlCol="0">
            <a:spAutoFit/>
          </a:bodyPr>
          <a:lstStyle/>
          <a:p>
            <a:r>
              <a:rPr lang="en-GB" sz="2000" b="1" dirty="0">
                <a:solidFill>
                  <a:schemeClr val="bg1"/>
                </a:solidFill>
                <a:latin typeface="FUTURA MEDIUM" panose="020B0602020204020303" pitchFamily="34" charset="-79"/>
                <a:ea typeface="Tahoma" panose="020B0604030504040204" pitchFamily="34" charset="0"/>
                <a:cs typeface="FUTURA MEDIUM" panose="020B0602020204020303" pitchFamily="34" charset="-79"/>
              </a:rPr>
              <a:t>When MLs replacing tacit knowledge based skills and judgments made by humans should we think of these systems as </a:t>
            </a:r>
            <a:r>
              <a:rPr lang="en-GB" sz="2000" dirty="0">
                <a:solidFill>
                  <a:schemeClr val="bg1"/>
                </a:solidFill>
                <a:latin typeface="Futura Medium" panose="020B0602020204020303" pitchFamily="34" charset="-79"/>
                <a:cs typeface="Futura Medium" panose="020B0602020204020303" pitchFamily="34" charset="-79"/>
              </a:rPr>
              <a:t>Agents or as Tools?</a:t>
            </a:r>
          </a:p>
          <a:p>
            <a:endParaRPr lang="en-GB" sz="2000" b="1" dirty="0">
              <a:solidFill>
                <a:schemeClr val="bg1"/>
              </a:solidFill>
              <a:latin typeface="FUTURA MEDIUM" panose="020B0602020204020303" pitchFamily="34" charset="-79"/>
              <a:ea typeface="Tahoma" panose="020B0604030504040204" pitchFamily="34" charset="0"/>
              <a:cs typeface="FUTURA MEDIUM" panose="020B0602020204020303" pitchFamily="34" charset="-79"/>
            </a:endParaRPr>
          </a:p>
        </p:txBody>
      </p:sp>
      <p:pic>
        <p:nvPicPr>
          <p:cNvPr id="8" name="Picture 7" descr="A picture containing LEGO, toy&#10;&#10;Description automatically generated">
            <a:extLst>
              <a:ext uri="{FF2B5EF4-FFF2-40B4-BE49-F238E27FC236}">
                <a16:creationId xmlns:a16="http://schemas.microsoft.com/office/drawing/2014/main" id="{00FE9C32-7923-D4C0-2B89-D9C718D3D4F6}"/>
              </a:ext>
            </a:extLst>
          </p:cNvPr>
          <p:cNvPicPr>
            <a:picLocks noChangeAspect="1"/>
          </p:cNvPicPr>
          <p:nvPr/>
        </p:nvPicPr>
        <p:blipFill>
          <a:blip r:embed="rId3"/>
          <a:stretch>
            <a:fillRect/>
          </a:stretch>
        </p:blipFill>
        <p:spPr>
          <a:xfrm>
            <a:off x="2694734" y="1994256"/>
            <a:ext cx="3763216" cy="3763216"/>
          </a:xfrm>
          <a:prstGeom prst="rect">
            <a:avLst/>
          </a:prstGeom>
        </p:spPr>
      </p:pic>
      <p:sp>
        <p:nvSpPr>
          <p:cNvPr id="9" name="TextBox 8">
            <a:extLst>
              <a:ext uri="{FF2B5EF4-FFF2-40B4-BE49-F238E27FC236}">
                <a16:creationId xmlns:a16="http://schemas.microsoft.com/office/drawing/2014/main" id="{F0EECE89-27E9-6DA7-CBDD-B53DF5002093}"/>
              </a:ext>
            </a:extLst>
          </p:cNvPr>
          <p:cNvSpPr txBox="1"/>
          <p:nvPr/>
        </p:nvSpPr>
        <p:spPr>
          <a:xfrm>
            <a:off x="1101466" y="5877847"/>
            <a:ext cx="7259297" cy="369332"/>
          </a:xfrm>
          <a:prstGeom prst="rect">
            <a:avLst/>
          </a:prstGeom>
          <a:noFill/>
        </p:spPr>
        <p:txBody>
          <a:bodyPr wrap="square" rtlCol="0">
            <a:spAutoFit/>
          </a:bodyPr>
          <a:lstStyle/>
          <a:p>
            <a:r>
              <a:rPr lang="en-GB" dirty="0">
                <a:solidFill>
                  <a:schemeClr val="bg1"/>
                </a:solidFill>
                <a:latin typeface="Futura Medium" panose="020B0602020204020303" pitchFamily="34" charset="-79"/>
                <a:cs typeface="Futura Medium" panose="020B0602020204020303" pitchFamily="34" charset="-79"/>
              </a:rPr>
              <a:t>“A tool transforming into a human, cartoon” - DALL·E 2022-08-16</a:t>
            </a:r>
          </a:p>
        </p:txBody>
      </p:sp>
    </p:spTree>
    <p:extLst>
      <p:ext uri="{BB962C8B-B14F-4D97-AF65-F5344CB8AC3E}">
        <p14:creationId xmlns:p14="http://schemas.microsoft.com/office/powerpoint/2010/main" val="2676601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CE0B8-C891-FC47-AFD3-954040645AB7}"/>
              </a:ext>
            </a:extLst>
          </p:cNvPr>
          <p:cNvSpPr>
            <a:spLocks noGrp="1"/>
          </p:cNvSpPr>
          <p:nvPr>
            <p:ph type="title"/>
          </p:nvPr>
        </p:nvSpPr>
        <p:spPr>
          <a:xfrm>
            <a:off x="628650" y="0"/>
            <a:ext cx="7886700" cy="1325563"/>
          </a:xfrm>
        </p:spPr>
        <p:txBody>
          <a:bodyPr/>
          <a:lstStyle/>
          <a:p>
            <a:pPr algn="ctr"/>
            <a:r>
              <a:rPr lang="nl-NL" dirty="0"/>
              <a:t>The Dilemma</a:t>
            </a:r>
          </a:p>
        </p:txBody>
      </p:sp>
      <p:sp>
        <p:nvSpPr>
          <p:cNvPr id="4" name="Slide Number Placeholder 3">
            <a:extLst>
              <a:ext uri="{FF2B5EF4-FFF2-40B4-BE49-F238E27FC236}">
                <a16:creationId xmlns:a16="http://schemas.microsoft.com/office/drawing/2014/main" id="{82356A1B-01C8-3B42-9258-0B192658BA61}"/>
              </a:ext>
            </a:extLst>
          </p:cNvPr>
          <p:cNvSpPr>
            <a:spLocks noGrp="1"/>
          </p:cNvSpPr>
          <p:nvPr>
            <p:ph type="sldNum" sz="quarter" idx="12"/>
          </p:nvPr>
        </p:nvSpPr>
        <p:spPr/>
        <p:txBody>
          <a:bodyPr/>
          <a:lstStyle/>
          <a:p>
            <a:fld id="{75143087-39F4-C749-AFC7-FB31D276444B}" type="slidenum">
              <a:rPr lang="nl-NL" smtClean="0"/>
              <a:t>12</a:t>
            </a:fld>
            <a:endParaRPr lang="nl-NL"/>
          </a:p>
        </p:txBody>
      </p:sp>
      <p:sp>
        <p:nvSpPr>
          <p:cNvPr id="5" name="TextBox 4">
            <a:extLst>
              <a:ext uri="{FF2B5EF4-FFF2-40B4-BE49-F238E27FC236}">
                <a16:creationId xmlns:a16="http://schemas.microsoft.com/office/drawing/2014/main" id="{D733A29E-63ED-09AD-43DA-2C25682FFE4C}"/>
              </a:ext>
            </a:extLst>
          </p:cNvPr>
          <p:cNvSpPr txBox="1"/>
          <p:nvPr/>
        </p:nvSpPr>
        <p:spPr>
          <a:xfrm>
            <a:off x="337624" y="1386779"/>
            <a:ext cx="8111589" cy="400110"/>
          </a:xfrm>
          <a:prstGeom prst="rect">
            <a:avLst/>
          </a:prstGeom>
          <a:noFill/>
        </p:spPr>
        <p:txBody>
          <a:bodyPr wrap="square" rtlCol="0">
            <a:spAutoFit/>
          </a:bodyPr>
          <a:lstStyle/>
          <a:p>
            <a:r>
              <a:rPr lang="en-GB" sz="2000" b="1" dirty="0">
                <a:solidFill>
                  <a:schemeClr val="bg1"/>
                </a:solidFill>
                <a:latin typeface="FUTURA MEDIUM" panose="020B0602020204020303" pitchFamily="34" charset="-79"/>
                <a:ea typeface="Tahoma" panose="020B0604030504040204" pitchFamily="34" charset="0"/>
                <a:cs typeface="FUTURA MEDIUM" panose="020B0602020204020303" pitchFamily="34" charset="-79"/>
              </a:rPr>
              <a:t>In Koskinen’s words:</a:t>
            </a:r>
          </a:p>
        </p:txBody>
      </p:sp>
      <p:sp>
        <p:nvSpPr>
          <p:cNvPr id="6" name="TextBox 5">
            <a:extLst>
              <a:ext uri="{FF2B5EF4-FFF2-40B4-BE49-F238E27FC236}">
                <a16:creationId xmlns:a16="http://schemas.microsoft.com/office/drawing/2014/main" id="{2E666F47-A2DA-6393-B0D7-FFAFF506E563}"/>
              </a:ext>
            </a:extLst>
          </p:cNvPr>
          <p:cNvSpPr txBox="1"/>
          <p:nvPr/>
        </p:nvSpPr>
        <p:spPr>
          <a:xfrm>
            <a:off x="337624" y="2078938"/>
            <a:ext cx="8550882" cy="3293209"/>
          </a:xfrm>
          <a:prstGeom prst="rect">
            <a:avLst/>
          </a:prstGeom>
          <a:noFill/>
        </p:spPr>
        <p:txBody>
          <a:bodyPr wrap="square" rtlCol="0">
            <a:spAutoFit/>
          </a:bodyPr>
          <a:lstStyle/>
          <a:p>
            <a:r>
              <a:rPr lang="en-US" sz="1600" dirty="0">
                <a:solidFill>
                  <a:schemeClr val="bg1"/>
                </a:solidFill>
                <a:latin typeface="Futura Medium" panose="020B0602020204020303" pitchFamily="34" charset="-79"/>
                <a:cs typeface="Futura Medium" panose="020B0602020204020303" pitchFamily="34" charset="-79"/>
              </a:rPr>
              <a:t>As AI systems are used increasingly in science, and as the ways in which AI works are not transparent to humans, an AI system may gain the role of an epistemic agent in scientific research. Algorithmic AI systems, or any other AI systems, do not constitute perfect epistemic agents: it is not always possible to detect why a particular trained model is effective in completing its task, and such a model may also fail in unpredictable ways. …. This may bring about new, unforeseen ways of being imperfect as an epistemic agent—and, as a result, new epistemic risks</a:t>
            </a:r>
            <a:r>
              <a:rPr lang="en-US" sz="1600" b="1" dirty="0">
                <a:solidFill>
                  <a:schemeClr val="bg1"/>
                </a:solidFill>
                <a:latin typeface="FUTURA MEDIUM" panose="020B0602020204020303" pitchFamily="34" charset="-79"/>
                <a:cs typeface="FUTURA MEDIUM" panose="020B0602020204020303" pitchFamily="34" charset="-79"/>
              </a:rPr>
              <a:t>. </a:t>
            </a:r>
            <a:r>
              <a:rPr lang="en-US" sz="1600" b="1" dirty="0">
                <a:solidFill>
                  <a:srgbClr val="FF0000"/>
                </a:solidFill>
                <a:latin typeface="FUTURA MEDIUM" panose="020B0602020204020303" pitchFamily="34" charset="-79"/>
                <a:cs typeface="FUTURA MEDIUM" panose="020B0602020204020303" pitchFamily="34" charset="-79"/>
              </a:rPr>
              <a:t>It remains to be seen whether the notion of objectivity will be applied to such cases, or whether we continue focusing on individual and collective human agents. </a:t>
            </a:r>
            <a:r>
              <a:rPr lang="en-US" sz="1600" dirty="0">
                <a:solidFill>
                  <a:schemeClr val="bg1"/>
                </a:solidFill>
                <a:latin typeface="Futura Medium" panose="020B0602020204020303" pitchFamily="34" charset="-79"/>
                <a:cs typeface="Futura Medium" panose="020B0602020204020303" pitchFamily="34" charset="-79"/>
              </a:rPr>
              <a:t>This does not in any substantial sense threaten the risk account, </a:t>
            </a:r>
            <a:r>
              <a:rPr lang="en-US" sz="1600" dirty="0">
                <a:solidFill>
                  <a:srgbClr val="FF0000"/>
                </a:solidFill>
                <a:latin typeface="Futura Medium" panose="020B0602020204020303" pitchFamily="34" charset="-79"/>
                <a:cs typeface="Futura Medium" panose="020B0602020204020303" pitchFamily="34" charset="-79"/>
              </a:rPr>
              <a:t>but it may either bring about new senses of objectivity, or require a small alteration in the account</a:t>
            </a:r>
            <a:r>
              <a:rPr lang="en-US" sz="1600" dirty="0">
                <a:solidFill>
                  <a:schemeClr val="bg1"/>
                </a:solidFill>
                <a:latin typeface="Futura Medium" panose="020B0602020204020303" pitchFamily="34" charset="-79"/>
                <a:cs typeface="Futura Medium" panose="020B0602020204020303" pitchFamily="34" charset="-79"/>
              </a:rPr>
              <a:t>. </a:t>
            </a:r>
            <a:r>
              <a:rPr lang="en-US" sz="1600" dirty="0">
                <a:solidFill>
                  <a:srgbClr val="FF0000"/>
                </a:solidFill>
                <a:latin typeface="Futura Medium" panose="020B0602020204020303" pitchFamily="34" charset="-79"/>
                <a:cs typeface="Futura Medium" panose="020B0602020204020303" pitchFamily="34" charset="-79"/>
              </a:rPr>
              <a:t>Either we accept AI systems as agents that may be sources of bias, and begin assessing their objectivity, or the account should be changed so that it only covers the imperfections of human agents</a:t>
            </a:r>
            <a:r>
              <a:rPr lang="en-US" sz="1600" dirty="0">
                <a:solidFill>
                  <a:schemeClr val="bg1"/>
                </a:solidFill>
                <a:latin typeface="Futura Medium" panose="020B0602020204020303" pitchFamily="34" charset="-79"/>
                <a:cs typeface="Futura Medium" panose="020B0602020204020303" pitchFamily="34" charset="-79"/>
              </a:rPr>
              <a:t>. </a:t>
            </a:r>
            <a:endParaRPr lang="en-GB" sz="1600" dirty="0">
              <a:solidFill>
                <a:schemeClr val="bg1"/>
              </a:solidFill>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1738808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CE0B8-C891-FC47-AFD3-954040645AB7}"/>
              </a:ext>
            </a:extLst>
          </p:cNvPr>
          <p:cNvSpPr>
            <a:spLocks noGrp="1"/>
          </p:cNvSpPr>
          <p:nvPr>
            <p:ph type="title"/>
          </p:nvPr>
        </p:nvSpPr>
        <p:spPr>
          <a:xfrm>
            <a:off x="628650" y="0"/>
            <a:ext cx="7886700" cy="1325563"/>
          </a:xfrm>
        </p:spPr>
        <p:txBody>
          <a:bodyPr/>
          <a:lstStyle/>
          <a:p>
            <a:pPr algn="ctr"/>
            <a:r>
              <a:rPr lang="en-GB" dirty="0"/>
              <a:t>Images Recognition: Tool or Agent?</a:t>
            </a:r>
          </a:p>
        </p:txBody>
      </p:sp>
      <p:sp>
        <p:nvSpPr>
          <p:cNvPr id="4" name="Slide Number Placeholder 3">
            <a:extLst>
              <a:ext uri="{FF2B5EF4-FFF2-40B4-BE49-F238E27FC236}">
                <a16:creationId xmlns:a16="http://schemas.microsoft.com/office/drawing/2014/main" id="{82356A1B-01C8-3B42-9258-0B192658BA61}"/>
              </a:ext>
            </a:extLst>
          </p:cNvPr>
          <p:cNvSpPr>
            <a:spLocks noGrp="1"/>
          </p:cNvSpPr>
          <p:nvPr>
            <p:ph type="sldNum" sz="quarter" idx="12"/>
          </p:nvPr>
        </p:nvSpPr>
        <p:spPr/>
        <p:txBody>
          <a:bodyPr/>
          <a:lstStyle/>
          <a:p>
            <a:fld id="{75143087-39F4-C749-AFC7-FB31D276444B}" type="slidenum">
              <a:rPr lang="en-GB" smtClean="0"/>
              <a:t>13</a:t>
            </a:fld>
            <a:endParaRPr lang="en-GB" dirty="0"/>
          </a:p>
        </p:txBody>
      </p:sp>
      <p:pic>
        <p:nvPicPr>
          <p:cNvPr id="6" name="Picture 5">
            <a:extLst>
              <a:ext uri="{FF2B5EF4-FFF2-40B4-BE49-F238E27FC236}">
                <a16:creationId xmlns:a16="http://schemas.microsoft.com/office/drawing/2014/main" id="{845DB109-CAA0-69B2-F664-E2949D6DA64F}"/>
              </a:ext>
            </a:extLst>
          </p:cNvPr>
          <p:cNvPicPr>
            <a:picLocks noChangeAspect="1"/>
          </p:cNvPicPr>
          <p:nvPr/>
        </p:nvPicPr>
        <p:blipFill>
          <a:blip r:embed="rId3"/>
          <a:stretch>
            <a:fillRect/>
          </a:stretch>
        </p:blipFill>
        <p:spPr>
          <a:xfrm>
            <a:off x="1784183" y="1286465"/>
            <a:ext cx="5575634" cy="3717090"/>
          </a:xfrm>
          <a:prstGeom prst="rect">
            <a:avLst/>
          </a:prstGeom>
        </p:spPr>
      </p:pic>
      <p:sp>
        <p:nvSpPr>
          <p:cNvPr id="8" name="TextBox 7">
            <a:extLst>
              <a:ext uri="{FF2B5EF4-FFF2-40B4-BE49-F238E27FC236}">
                <a16:creationId xmlns:a16="http://schemas.microsoft.com/office/drawing/2014/main" id="{5FBD0A51-B10F-1DC1-02A6-8F8BCC4B703B}"/>
              </a:ext>
            </a:extLst>
          </p:cNvPr>
          <p:cNvSpPr txBox="1"/>
          <p:nvPr/>
        </p:nvSpPr>
        <p:spPr>
          <a:xfrm>
            <a:off x="2281030" y="5495289"/>
            <a:ext cx="6234320" cy="369332"/>
          </a:xfrm>
          <a:prstGeom prst="rect">
            <a:avLst/>
          </a:prstGeom>
          <a:noFill/>
        </p:spPr>
        <p:txBody>
          <a:bodyPr wrap="square">
            <a:spAutoFit/>
          </a:bodyPr>
          <a:lstStyle/>
          <a:p>
            <a:r>
              <a:rPr lang="en-GB" dirty="0">
                <a:solidFill>
                  <a:schemeClr val="bg1"/>
                </a:solidFill>
                <a:latin typeface="Futura Medium" panose="020B0602020204020303" pitchFamily="34" charset="-79"/>
                <a:cs typeface="Futura Medium" panose="020B0602020204020303" pitchFamily="34" charset="-79"/>
              </a:rPr>
              <a:t>AI Tool that can help detect Melanoma</a:t>
            </a:r>
          </a:p>
        </p:txBody>
      </p:sp>
      <p:sp>
        <p:nvSpPr>
          <p:cNvPr id="3" name="Title 1">
            <a:extLst>
              <a:ext uri="{FF2B5EF4-FFF2-40B4-BE49-F238E27FC236}">
                <a16:creationId xmlns:a16="http://schemas.microsoft.com/office/drawing/2014/main" id="{7D8756AB-9556-1DEA-0A6C-2760B4D546CC}"/>
              </a:ext>
            </a:extLst>
          </p:cNvPr>
          <p:cNvSpPr txBox="1">
            <a:spLocks/>
          </p:cNvSpPr>
          <p:nvPr/>
        </p:nvSpPr>
        <p:spPr>
          <a:xfrm>
            <a:off x="628650" y="86106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chemeClr val="bg1"/>
                </a:solidFill>
                <a:latin typeface="FUTURA MEDIUM" panose="020B0602020204020303" pitchFamily="34" charset="-79"/>
                <a:ea typeface="Tahoma" panose="020B0604030504040204" pitchFamily="34" charset="0"/>
                <a:cs typeface="FUTURA MEDIUM" panose="020B0602020204020303" pitchFamily="34" charset="-79"/>
              </a:defRPr>
            </a:lvl1pPr>
          </a:lstStyle>
          <a:p>
            <a:pPr algn="ctr"/>
            <a:endParaRPr lang="en-GB" dirty="0"/>
          </a:p>
        </p:txBody>
      </p:sp>
    </p:spTree>
    <p:extLst>
      <p:ext uri="{BB962C8B-B14F-4D97-AF65-F5344CB8AC3E}">
        <p14:creationId xmlns:p14="http://schemas.microsoft.com/office/powerpoint/2010/main" val="3328929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CE0B8-C891-FC47-AFD3-954040645AB7}"/>
              </a:ext>
            </a:extLst>
          </p:cNvPr>
          <p:cNvSpPr>
            <a:spLocks noGrp="1"/>
          </p:cNvSpPr>
          <p:nvPr>
            <p:ph type="title"/>
          </p:nvPr>
        </p:nvSpPr>
        <p:spPr>
          <a:xfrm>
            <a:off x="628649" y="64820"/>
            <a:ext cx="7886700" cy="1325563"/>
          </a:xfrm>
        </p:spPr>
        <p:txBody>
          <a:bodyPr>
            <a:normAutofit/>
          </a:bodyPr>
          <a:lstStyle/>
          <a:p>
            <a:pPr algn="ctr"/>
            <a:r>
              <a:rPr lang="en-GB" sz="3000" dirty="0"/>
              <a:t>Link Uncertainty: Diagnostic Tools</a:t>
            </a:r>
          </a:p>
        </p:txBody>
      </p:sp>
      <p:sp>
        <p:nvSpPr>
          <p:cNvPr id="4" name="Slide Number Placeholder 3">
            <a:extLst>
              <a:ext uri="{FF2B5EF4-FFF2-40B4-BE49-F238E27FC236}">
                <a16:creationId xmlns:a16="http://schemas.microsoft.com/office/drawing/2014/main" id="{82356A1B-01C8-3B42-9258-0B192658BA61}"/>
              </a:ext>
            </a:extLst>
          </p:cNvPr>
          <p:cNvSpPr>
            <a:spLocks noGrp="1"/>
          </p:cNvSpPr>
          <p:nvPr>
            <p:ph type="sldNum" sz="quarter" idx="12"/>
          </p:nvPr>
        </p:nvSpPr>
        <p:spPr/>
        <p:txBody>
          <a:bodyPr/>
          <a:lstStyle/>
          <a:p>
            <a:fld id="{75143087-39F4-C749-AFC7-FB31D276444B}" type="slidenum">
              <a:rPr lang="en-GB" smtClean="0"/>
              <a:t>14</a:t>
            </a:fld>
            <a:endParaRPr lang="en-GB" dirty="0"/>
          </a:p>
        </p:txBody>
      </p:sp>
      <p:sp>
        <p:nvSpPr>
          <p:cNvPr id="8" name="TextBox 7">
            <a:extLst>
              <a:ext uri="{FF2B5EF4-FFF2-40B4-BE49-F238E27FC236}">
                <a16:creationId xmlns:a16="http://schemas.microsoft.com/office/drawing/2014/main" id="{5FBD0A51-B10F-1DC1-02A6-8F8BCC4B703B}"/>
              </a:ext>
            </a:extLst>
          </p:cNvPr>
          <p:cNvSpPr txBox="1"/>
          <p:nvPr/>
        </p:nvSpPr>
        <p:spPr>
          <a:xfrm>
            <a:off x="3105961" y="5466078"/>
            <a:ext cx="6234320" cy="338554"/>
          </a:xfrm>
          <a:prstGeom prst="rect">
            <a:avLst/>
          </a:prstGeom>
          <a:noFill/>
        </p:spPr>
        <p:txBody>
          <a:bodyPr wrap="square">
            <a:spAutoFit/>
          </a:bodyPr>
          <a:lstStyle/>
          <a:p>
            <a:r>
              <a:rPr lang="en-GB" sz="1600" dirty="0">
                <a:solidFill>
                  <a:schemeClr val="bg1"/>
                </a:solidFill>
                <a:latin typeface="Futura Medium" panose="020B0602020204020303" pitchFamily="34" charset="-79"/>
                <a:cs typeface="Futura Medium" panose="020B0602020204020303" pitchFamily="34" charset="-79"/>
              </a:rPr>
              <a:t>COVID Assessment Tool</a:t>
            </a:r>
          </a:p>
        </p:txBody>
      </p:sp>
      <p:sp>
        <p:nvSpPr>
          <p:cNvPr id="3" name="Title 1">
            <a:extLst>
              <a:ext uri="{FF2B5EF4-FFF2-40B4-BE49-F238E27FC236}">
                <a16:creationId xmlns:a16="http://schemas.microsoft.com/office/drawing/2014/main" id="{7D8756AB-9556-1DEA-0A6C-2760B4D546CC}"/>
              </a:ext>
            </a:extLst>
          </p:cNvPr>
          <p:cNvSpPr txBox="1">
            <a:spLocks/>
          </p:cNvSpPr>
          <p:nvPr/>
        </p:nvSpPr>
        <p:spPr>
          <a:xfrm>
            <a:off x="628650" y="86106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chemeClr val="bg1"/>
                </a:solidFill>
                <a:latin typeface="FUTURA MEDIUM" panose="020B0602020204020303" pitchFamily="34" charset="-79"/>
                <a:ea typeface="Tahoma" panose="020B0604030504040204" pitchFamily="34" charset="0"/>
                <a:cs typeface="FUTURA MEDIUM" panose="020B0602020204020303" pitchFamily="34" charset="-79"/>
              </a:defRPr>
            </a:lvl1pPr>
          </a:lstStyle>
          <a:p>
            <a:pPr algn="ctr"/>
            <a:endParaRPr lang="en-GB" dirty="0"/>
          </a:p>
        </p:txBody>
      </p:sp>
      <p:pic>
        <p:nvPicPr>
          <p:cNvPr id="1026" name="Picture 2" descr="Mediktor AI Assessment for triage and diferencial diagnosis | Devpost">
            <a:extLst>
              <a:ext uri="{FF2B5EF4-FFF2-40B4-BE49-F238E27FC236}">
                <a16:creationId xmlns:a16="http://schemas.microsoft.com/office/drawing/2014/main" id="{F75EA8B4-96D3-B920-CE70-D14B0DC8A1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5500" y="1390383"/>
            <a:ext cx="6792999" cy="3799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460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CE0B8-C891-FC47-AFD3-954040645AB7}"/>
              </a:ext>
            </a:extLst>
          </p:cNvPr>
          <p:cNvSpPr>
            <a:spLocks noGrp="1"/>
          </p:cNvSpPr>
          <p:nvPr>
            <p:ph type="title"/>
          </p:nvPr>
        </p:nvSpPr>
        <p:spPr>
          <a:xfrm>
            <a:off x="628650" y="0"/>
            <a:ext cx="7886700" cy="1325563"/>
          </a:xfrm>
        </p:spPr>
        <p:txBody>
          <a:bodyPr/>
          <a:lstStyle/>
          <a:p>
            <a:pPr algn="ctr"/>
            <a:r>
              <a:rPr lang="nl-NL" dirty="0"/>
              <a:t>4/ AI as an Epistemic agent</a:t>
            </a:r>
          </a:p>
        </p:txBody>
      </p:sp>
      <p:sp>
        <p:nvSpPr>
          <p:cNvPr id="4" name="Slide Number Placeholder 3">
            <a:extLst>
              <a:ext uri="{FF2B5EF4-FFF2-40B4-BE49-F238E27FC236}">
                <a16:creationId xmlns:a16="http://schemas.microsoft.com/office/drawing/2014/main" id="{82356A1B-01C8-3B42-9258-0B192658BA61}"/>
              </a:ext>
            </a:extLst>
          </p:cNvPr>
          <p:cNvSpPr>
            <a:spLocks noGrp="1"/>
          </p:cNvSpPr>
          <p:nvPr>
            <p:ph type="sldNum" sz="quarter" idx="12"/>
          </p:nvPr>
        </p:nvSpPr>
        <p:spPr/>
        <p:txBody>
          <a:bodyPr/>
          <a:lstStyle/>
          <a:p>
            <a:fld id="{75143087-39F4-C749-AFC7-FB31D276444B}" type="slidenum">
              <a:rPr lang="nl-NL" smtClean="0"/>
              <a:t>15</a:t>
            </a:fld>
            <a:endParaRPr lang="nl-NL"/>
          </a:p>
        </p:txBody>
      </p:sp>
      <p:pic>
        <p:nvPicPr>
          <p:cNvPr id="1026" name="Picture 2" descr="Maria Robot Metropolis - The Better Transfer Version 1927 … | Flickr">
            <a:extLst>
              <a:ext uri="{FF2B5EF4-FFF2-40B4-BE49-F238E27FC236}">
                <a16:creationId xmlns:a16="http://schemas.microsoft.com/office/drawing/2014/main" id="{C7AD000B-9BAB-0D67-E85F-2864225CB9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2250" y="1388666"/>
            <a:ext cx="6159500" cy="408066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5B0CCAE-C86A-63CB-E390-7987831CB465}"/>
              </a:ext>
            </a:extLst>
          </p:cNvPr>
          <p:cNvSpPr txBox="1"/>
          <p:nvPr/>
        </p:nvSpPr>
        <p:spPr>
          <a:xfrm>
            <a:off x="1364865" y="5573515"/>
            <a:ext cx="3880904" cy="338554"/>
          </a:xfrm>
          <a:prstGeom prst="rect">
            <a:avLst/>
          </a:prstGeom>
          <a:noFill/>
        </p:spPr>
        <p:txBody>
          <a:bodyPr wrap="square" rtlCol="0">
            <a:spAutoFit/>
          </a:bodyPr>
          <a:lstStyle/>
          <a:p>
            <a:r>
              <a:rPr lang="en-GB" sz="1600" dirty="0">
                <a:solidFill>
                  <a:schemeClr val="bg1"/>
                </a:solidFill>
                <a:latin typeface="Futura Medium" panose="020B0602020204020303" pitchFamily="34" charset="-79"/>
                <a:cs typeface="Futura Medium" panose="020B0602020204020303" pitchFamily="34" charset="-79"/>
              </a:rPr>
              <a:t>‘Fake-Maria’ – Metropolis, Fritz Lang</a:t>
            </a:r>
          </a:p>
        </p:txBody>
      </p:sp>
    </p:spTree>
    <p:extLst>
      <p:ext uri="{BB962C8B-B14F-4D97-AF65-F5344CB8AC3E}">
        <p14:creationId xmlns:p14="http://schemas.microsoft.com/office/powerpoint/2010/main" val="11858054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CE0B8-C891-FC47-AFD3-954040645AB7}"/>
              </a:ext>
            </a:extLst>
          </p:cNvPr>
          <p:cNvSpPr>
            <a:spLocks noGrp="1"/>
          </p:cNvSpPr>
          <p:nvPr>
            <p:ph type="title"/>
          </p:nvPr>
        </p:nvSpPr>
        <p:spPr>
          <a:xfrm>
            <a:off x="628650" y="105509"/>
            <a:ext cx="7886700" cy="1325563"/>
          </a:xfrm>
        </p:spPr>
        <p:txBody>
          <a:bodyPr/>
          <a:lstStyle/>
          <a:p>
            <a:pPr algn="ctr"/>
            <a:r>
              <a:rPr lang="nl-NL" dirty="0"/>
              <a:t>Interpreting Artificial Epistemic Agents  as Alien Others</a:t>
            </a:r>
          </a:p>
        </p:txBody>
      </p:sp>
      <p:sp>
        <p:nvSpPr>
          <p:cNvPr id="4" name="Slide Number Placeholder 3">
            <a:extLst>
              <a:ext uri="{FF2B5EF4-FFF2-40B4-BE49-F238E27FC236}">
                <a16:creationId xmlns:a16="http://schemas.microsoft.com/office/drawing/2014/main" id="{82356A1B-01C8-3B42-9258-0B192658BA61}"/>
              </a:ext>
            </a:extLst>
          </p:cNvPr>
          <p:cNvSpPr>
            <a:spLocks noGrp="1"/>
          </p:cNvSpPr>
          <p:nvPr>
            <p:ph type="sldNum" sz="quarter" idx="12"/>
          </p:nvPr>
        </p:nvSpPr>
        <p:spPr/>
        <p:txBody>
          <a:bodyPr/>
          <a:lstStyle/>
          <a:p>
            <a:fld id="{75143087-39F4-C749-AFC7-FB31D276444B}" type="slidenum">
              <a:rPr lang="nl-NL" smtClean="0"/>
              <a:t>16</a:t>
            </a:fld>
            <a:endParaRPr lang="nl-NL"/>
          </a:p>
        </p:txBody>
      </p:sp>
      <p:pic>
        <p:nvPicPr>
          <p:cNvPr id="3" name="Picture 2">
            <a:extLst>
              <a:ext uri="{FF2B5EF4-FFF2-40B4-BE49-F238E27FC236}">
                <a16:creationId xmlns:a16="http://schemas.microsoft.com/office/drawing/2014/main" id="{F434B747-4159-2508-C284-CF0B2362D767}"/>
              </a:ext>
            </a:extLst>
          </p:cNvPr>
          <p:cNvPicPr>
            <a:picLocks noChangeAspect="1"/>
          </p:cNvPicPr>
          <p:nvPr/>
        </p:nvPicPr>
        <p:blipFill>
          <a:blip r:embed="rId3"/>
          <a:stretch>
            <a:fillRect/>
          </a:stretch>
        </p:blipFill>
        <p:spPr>
          <a:xfrm>
            <a:off x="6001581" y="1708106"/>
            <a:ext cx="2287870" cy="3805785"/>
          </a:xfrm>
          <a:prstGeom prst="rect">
            <a:avLst/>
          </a:prstGeom>
        </p:spPr>
      </p:pic>
      <p:pic>
        <p:nvPicPr>
          <p:cNvPr id="5" name="Picture 4">
            <a:extLst>
              <a:ext uri="{FF2B5EF4-FFF2-40B4-BE49-F238E27FC236}">
                <a16:creationId xmlns:a16="http://schemas.microsoft.com/office/drawing/2014/main" id="{8D8FABE5-6158-DBFB-7202-C9092C81823E}"/>
              </a:ext>
            </a:extLst>
          </p:cNvPr>
          <p:cNvPicPr>
            <a:picLocks noChangeAspect="1"/>
          </p:cNvPicPr>
          <p:nvPr/>
        </p:nvPicPr>
        <p:blipFill>
          <a:blip r:embed="rId4"/>
          <a:stretch>
            <a:fillRect/>
          </a:stretch>
        </p:blipFill>
        <p:spPr>
          <a:xfrm>
            <a:off x="722555" y="1621311"/>
            <a:ext cx="3805785" cy="3805785"/>
          </a:xfrm>
          <a:prstGeom prst="rect">
            <a:avLst/>
          </a:prstGeom>
        </p:spPr>
      </p:pic>
      <p:sp>
        <p:nvSpPr>
          <p:cNvPr id="7" name="TextBox 6">
            <a:extLst>
              <a:ext uri="{FF2B5EF4-FFF2-40B4-BE49-F238E27FC236}">
                <a16:creationId xmlns:a16="http://schemas.microsoft.com/office/drawing/2014/main" id="{F412115A-066D-7F6E-4402-EF7002923C34}"/>
              </a:ext>
            </a:extLst>
          </p:cNvPr>
          <p:cNvSpPr txBox="1"/>
          <p:nvPr/>
        </p:nvSpPr>
        <p:spPr>
          <a:xfrm>
            <a:off x="722555" y="5642735"/>
            <a:ext cx="7886700" cy="584775"/>
          </a:xfrm>
          <a:prstGeom prst="rect">
            <a:avLst/>
          </a:prstGeom>
          <a:noFill/>
        </p:spPr>
        <p:txBody>
          <a:bodyPr wrap="square" rtlCol="0">
            <a:spAutoFit/>
          </a:bodyPr>
          <a:lstStyle/>
          <a:p>
            <a:r>
              <a:rPr lang="en-GB" sz="1600" dirty="0">
                <a:solidFill>
                  <a:schemeClr val="bg1"/>
                </a:solidFill>
                <a:latin typeface="Futura Medium" panose="020B0602020204020303" pitchFamily="34" charset="-79"/>
                <a:cs typeface="Futura Medium" panose="020B0602020204020303" pitchFamily="34" charset="-79"/>
              </a:rPr>
              <a:t>Classics from anthropological on interpreting ’alien others’: Frazer’s ‘Golden Bough’ and Evans-Pritchard’s ‘Witchcraft, Oracles and Magic Among the Azande’</a:t>
            </a:r>
          </a:p>
        </p:txBody>
      </p:sp>
    </p:spTree>
    <p:extLst>
      <p:ext uri="{BB962C8B-B14F-4D97-AF65-F5344CB8AC3E}">
        <p14:creationId xmlns:p14="http://schemas.microsoft.com/office/powerpoint/2010/main" val="3976831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CE0B8-C891-FC47-AFD3-954040645AB7}"/>
              </a:ext>
            </a:extLst>
          </p:cNvPr>
          <p:cNvSpPr>
            <a:spLocks noGrp="1"/>
          </p:cNvSpPr>
          <p:nvPr>
            <p:ph type="title"/>
          </p:nvPr>
        </p:nvSpPr>
        <p:spPr>
          <a:xfrm>
            <a:off x="628650" y="0"/>
            <a:ext cx="7886700" cy="1325563"/>
          </a:xfrm>
        </p:spPr>
        <p:txBody>
          <a:bodyPr/>
          <a:lstStyle/>
          <a:p>
            <a:pPr algn="ctr"/>
            <a:r>
              <a:rPr lang="nl-NL" dirty="0"/>
              <a:t>Explanatory Coherence</a:t>
            </a:r>
          </a:p>
        </p:txBody>
      </p:sp>
      <p:sp>
        <p:nvSpPr>
          <p:cNvPr id="4" name="Slide Number Placeholder 3">
            <a:extLst>
              <a:ext uri="{FF2B5EF4-FFF2-40B4-BE49-F238E27FC236}">
                <a16:creationId xmlns:a16="http://schemas.microsoft.com/office/drawing/2014/main" id="{82356A1B-01C8-3B42-9258-0B192658BA61}"/>
              </a:ext>
            </a:extLst>
          </p:cNvPr>
          <p:cNvSpPr>
            <a:spLocks noGrp="1"/>
          </p:cNvSpPr>
          <p:nvPr>
            <p:ph type="sldNum" sz="quarter" idx="12"/>
          </p:nvPr>
        </p:nvSpPr>
        <p:spPr/>
        <p:txBody>
          <a:bodyPr/>
          <a:lstStyle/>
          <a:p>
            <a:fld id="{75143087-39F4-C749-AFC7-FB31D276444B}" type="slidenum">
              <a:rPr lang="nl-NL" smtClean="0"/>
              <a:t>17</a:t>
            </a:fld>
            <a:endParaRPr lang="nl-NL"/>
          </a:p>
        </p:txBody>
      </p:sp>
      <p:sp>
        <p:nvSpPr>
          <p:cNvPr id="3" name="TextBox 2">
            <a:extLst>
              <a:ext uri="{FF2B5EF4-FFF2-40B4-BE49-F238E27FC236}">
                <a16:creationId xmlns:a16="http://schemas.microsoft.com/office/drawing/2014/main" id="{E285DE0E-50A4-8C11-9129-163B92EA9D68}"/>
              </a:ext>
            </a:extLst>
          </p:cNvPr>
          <p:cNvSpPr txBox="1"/>
          <p:nvPr/>
        </p:nvSpPr>
        <p:spPr>
          <a:xfrm>
            <a:off x="763954" y="1049149"/>
            <a:ext cx="8020436" cy="830997"/>
          </a:xfrm>
          <a:prstGeom prst="rect">
            <a:avLst/>
          </a:prstGeom>
          <a:noFill/>
        </p:spPr>
        <p:txBody>
          <a:bodyPr wrap="square" rtlCol="0">
            <a:spAutoFit/>
          </a:bodyPr>
          <a:lstStyle/>
          <a:p>
            <a:r>
              <a:rPr lang="en-GB" sz="2400" b="1" dirty="0">
                <a:solidFill>
                  <a:schemeClr val="bg1"/>
                </a:solidFill>
                <a:latin typeface="FUTURA MEDIUM" panose="020B0602020204020303" pitchFamily="34" charset="-79"/>
                <a:ea typeface="Tahoma" panose="020B0604030504040204" pitchFamily="34" charset="0"/>
                <a:cs typeface="FUTURA MEDIUM" panose="020B0602020204020303" pitchFamily="34" charset="-79"/>
              </a:rPr>
              <a:t>Choose that interpretation that has the highest explanatory coherence.</a:t>
            </a:r>
          </a:p>
        </p:txBody>
      </p:sp>
      <p:pic>
        <p:nvPicPr>
          <p:cNvPr id="5" name="Picture 4">
            <a:extLst>
              <a:ext uri="{FF2B5EF4-FFF2-40B4-BE49-F238E27FC236}">
                <a16:creationId xmlns:a16="http://schemas.microsoft.com/office/drawing/2014/main" id="{21CC44AA-EB4C-3215-09E0-12CE61707CF6}"/>
              </a:ext>
            </a:extLst>
          </p:cNvPr>
          <p:cNvPicPr>
            <a:picLocks noChangeAspect="1"/>
          </p:cNvPicPr>
          <p:nvPr/>
        </p:nvPicPr>
        <p:blipFill>
          <a:blip r:embed="rId3"/>
          <a:srcRect/>
          <a:stretch/>
        </p:blipFill>
        <p:spPr>
          <a:xfrm>
            <a:off x="2811563" y="2002784"/>
            <a:ext cx="3262945" cy="3262945"/>
          </a:xfrm>
          <a:prstGeom prst="rect">
            <a:avLst/>
          </a:prstGeom>
        </p:spPr>
      </p:pic>
      <p:sp>
        <p:nvSpPr>
          <p:cNvPr id="8" name="TextBox 7">
            <a:extLst>
              <a:ext uri="{FF2B5EF4-FFF2-40B4-BE49-F238E27FC236}">
                <a16:creationId xmlns:a16="http://schemas.microsoft.com/office/drawing/2014/main" id="{3464751F-5AA9-FECB-E0AD-AD54887432DC}"/>
              </a:ext>
            </a:extLst>
          </p:cNvPr>
          <p:cNvSpPr txBox="1"/>
          <p:nvPr/>
        </p:nvSpPr>
        <p:spPr>
          <a:xfrm>
            <a:off x="1088292" y="5516463"/>
            <a:ext cx="6967415" cy="584775"/>
          </a:xfrm>
          <a:prstGeom prst="rect">
            <a:avLst/>
          </a:prstGeom>
          <a:noFill/>
        </p:spPr>
        <p:txBody>
          <a:bodyPr wrap="square">
            <a:spAutoFit/>
          </a:bodyPr>
          <a:lstStyle/>
          <a:p>
            <a:r>
              <a:rPr lang="en-US" sz="1600" dirty="0">
                <a:solidFill>
                  <a:schemeClr val="bg1"/>
                </a:solidFill>
                <a:latin typeface="Futura Medium" panose="020B0602020204020303" pitchFamily="34" charset="-79"/>
                <a:cs typeface="Futura Medium" panose="020B0602020204020303" pitchFamily="34" charset="-79"/>
              </a:rPr>
              <a:t>“Image of Quine guessing what part of a rabbit ‘</a:t>
            </a:r>
            <a:r>
              <a:rPr lang="en-US" sz="1600" dirty="0" err="1">
                <a:solidFill>
                  <a:schemeClr val="bg1"/>
                </a:solidFill>
                <a:latin typeface="Futura Medium" panose="020B0602020204020303" pitchFamily="34" charset="-79"/>
                <a:cs typeface="Futura Medium" panose="020B0602020204020303" pitchFamily="34" charset="-79"/>
              </a:rPr>
              <a:t>gavagai</a:t>
            </a:r>
            <a:r>
              <a:rPr lang="en-US" sz="1600" dirty="0">
                <a:solidFill>
                  <a:schemeClr val="bg1"/>
                </a:solidFill>
                <a:latin typeface="Futura Medium" panose="020B0602020204020303" pitchFamily="34" charset="-79"/>
                <a:cs typeface="Futura Medium" panose="020B0602020204020303" pitchFamily="34" charset="-79"/>
              </a:rPr>
              <a:t>’ refers to” – DALL-E</a:t>
            </a:r>
          </a:p>
        </p:txBody>
      </p:sp>
    </p:spTree>
    <p:extLst>
      <p:ext uri="{BB962C8B-B14F-4D97-AF65-F5344CB8AC3E}">
        <p14:creationId xmlns:p14="http://schemas.microsoft.com/office/powerpoint/2010/main" val="2468038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CE0B8-C891-FC47-AFD3-954040645AB7}"/>
              </a:ext>
            </a:extLst>
          </p:cNvPr>
          <p:cNvSpPr>
            <a:spLocks noGrp="1"/>
          </p:cNvSpPr>
          <p:nvPr>
            <p:ph type="title"/>
          </p:nvPr>
        </p:nvSpPr>
        <p:spPr>
          <a:xfrm>
            <a:off x="628650" y="0"/>
            <a:ext cx="7886700" cy="1325563"/>
          </a:xfrm>
        </p:spPr>
        <p:txBody>
          <a:bodyPr/>
          <a:lstStyle/>
          <a:p>
            <a:pPr algn="ctr"/>
            <a:r>
              <a:rPr lang="nl-NL" dirty="0"/>
              <a:t>Loan Payment System</a:t>
            </a:r>
          </a:p>
        </p:txBody>
      </p:sp>
      <p:sp>
        <p:nvSpPr>
          <p:cNvPr id="4" name="Slide Number Placeholder 3">
            <a:extLst>
              <a:ext uri="{FF2B5EF4-FFF2-40B4-BE49-F238E27FC236}">
                <a16:creationId xmlns:a16="http://schemas.microsoft.com/office/drawing/2014/main" id="{82356A1B-01C8-3B42-9258-0B192658BA61}"/>
              </a:ext>
            </a:extLst>
          </p:cNvPr>
          <p:cNvSpPr>
            <a:spLocks noGrp="1"/>
          </p:cNvSpPr>
          <p:nvPr>
            <p:ph type="sldNum" sz="quarter" idx="12"/>
          </p:nvPr>
        </p:nvSpPr>
        <p:spPr/>
        <p:txBody>
          <a:bodyPr/>
          <a:lstStyle/>
          <a:p>
            <a:fld id="{75143087-39F4-C749-AFC7-FB31D276444B}" type="slidenum">
              <a:rPr lang="nl-NL" smtClean="0"/>
              <a:t>18</a:t>
            </a:fld>
            <a:endParaRPr lang="nl-NL"/>
          </a:p>
        </p:txBody>
      </p:sp>
      <p:pic>
        <p:nvPicPr>
          <p:cNvPr id="5" name="Picture 4" descr="Graphical user interface, application&#10;&#10;Description automatically generated">
            <a:extLst>
              <a:ext uri="{FF2B5EF4-FFF2-40B4-BE49-F238E27FC236}">
                <a16:creationId xmlns:a16="http://schemas.microsoft.com/office/drawing/2014/main" id="{75B8DD67-20FD-79EF-8048-436F6FF9EC10}"/>
              </a:ext>
            </a:extLst>
          </p:cNvPr>
          <p:cNvPicPr>
            <a:picLocks noChangeAspect="1"/>
          </p:cNvPicPr>
          <p:nvPr/>
        </p:nvPicPr>
        <p:blipFill>
          <a:blip r:embed="rId3"/>
          <a:stretch>
            <a:fillRect/>
          </a:stretch>
        </p:blipFill>
        <p:spPr>
          <a:xfrm>
            <a:off x="970509" y="1222504"/>
            <a:ext cx="7202982" cy="4412991"/>
          </a:xfrm>
          <a:prstGeom prst="rect">
            <a:avLst/>
          </a:prstGeom>
        </p:spPr>
      </p:pic>
      <p:sp>
        <p:nvSpPr>
          <p:cNvPr id="8" name="TextBox 7">
            <a:extLst>
              <a:ext uri="{FF2B5EF4-FFF2-40B4-BE49-F238E27FC236}">
                <a16:creationId xmlns:a16="http://schemas.microsoft.com/office/drawing/2014/main" id="{BCF0D381-F1A4-FFD7-AC72-19BE6FB3B6F7}"/>
              </a:ext>
            </a:extLst>
          </p:cNvPr>
          <p:cNvSpPr txBox="1"/>
          <p:nvPr/>
        </p:nvSpPr>
        <p:spPr>
          <a:xfrm>
            <a:off x="970509" y="5670943"/>
            <a:ext cx="7544841" cy="338554"/>
          </a:xfrm>
          <a:prstGeom prst="rect">
            <a:avLst/>
          </a:prstGeom>
          <a:noFill/>
        </p:spPr>
        <p:txBody>
          <a:bodyPr wrap="square">
            <a:spAutoFit/>
          </a:bodyPr>
          <a:lstStyle/>
          <a:p>
            <a:r>
              <a:rPr lang="en-US" sz="1600" dirty="0">
                <a:solidFill>
                  <a:schemeClr val="bg1"/>
                </a:solidFill>
                <a:latin typeface="Futura Medium" panose="020B0602020204020303" pitchFamily="34" charset="-79"/>
                <a:cs typeface="Futura Medium" panose="020B0602020204020303" pitchFamily="34" charset="-79"/>
              </a:rPr>
              <a:t>AI Credit Rating Tool – ‘AI life pay’- https://</a:t>
            </a:r>
            <a:r>
              <a:rPr lang="en-US" sz="1600" dirty="0" err="1">
                <a:solidFill>
                  <a:schemeClr val="bg1"/>
                </a:solidFill>
                <a:latin typeface="Futura Medium" panose="020B0602020204020303" pitchFamily="34" charset="-79"/>
                <a:cs typeface="Futura Medium" panose="020B0602020204020303" pitchFamily="34" charset="-79"/>
              </a:rPr>
              <a:t>ailifepay.com</a:t>
            </a:r>
            <a:r>
              <a:rPr lang="en-US" sz="1600" dirty="0">
                <a:solidFill>
                  <a:schemeClr val="bg1"/>
                </a:solidFill>
                <a:latin typeface="Futura Medium" panose="020B0602020204020303" pitchFamily="34" charset="-79"/>
                <a:cs typeface="Futura Medium" panose="020B0602020204020303" pitchFamily="34" charset="-79"/>
              </a:rPr>
              <a:t>/</a:t>
            </a:r>
          </a:p>
        </p:txBody>
      </p:sp>
    </p:spTree>
    <p:extLst>
      <p:ext uri="{BB962C8B-B14F-4D97-AF65-F5344CB8AC3E}">
        <p14:creationId xmlns:p14="http://schemas.microsoft.com/office/powerpoint/2010/main" val="34084205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CE0B8-C891-FC47-AFD3-954040645AB7}"/>
              </a:ext>
            </a:extLst>
          </p:cNvPr>
          <p:cNvSpPr>
            <a:spLocks noGrp="1"/>
          </p:cNvSpPr>
          <p:nvPr>
            <p:ph type="title"/>
          </p:nvPr>
        </p:nvSpPr>
        <p:spPr>
          <a:xfrm>
            <a:off x="628650" y="0"/>
            <a:ext cx="7886700" cy="1325563"/>
          </a:xfrm>
        </p:spPr>
        <p:txBody>
          <a:bodyPr/>
          <a:lstStyle/>
          <a:p>
            <a:pPr algn="ctr"/>
            <a:r>
              <a:rPr lang="nl-NL" dirty="0" err="1"/>
              <a:t>Objective</a:t>
            </a:r>
            <a:r>
              <a:rPr lang="nl-NL" dirty="0"/>
              <a:t> AI on a spectrum</a:t>
            </a:r>
          </a:p>
        </p:txBody>
      </p:sp>
      <p:sp>
        <p:nvSpPr>
          <p:cNvPr id="4" name="Slide Number Placeholder 3">
            <a:extLst>
              <a:ext uri="{FF2B5EF4-FFF2-40B4-BE49-F238E27FC236}">
                <a16:creationId xmlns:a16="http://schemas.microsoft.com/office/drawing/2014/main" id="{82356A1B-01C8-3B42-9258-0B192658BA61}"/>
              </a:ext>
            </a:extLst>
          </p:cNvPr>
          <p:cNvSpPr>
            <a:spLocks noGrp="1"/>
          </p:cNvSpPr>
          <p:nvPr>
            <p:ph type="sldNum" sz="quarter" idx="12"/>
          </p:nvPr>
        </p:nvSpPr>
        <p:spPr/>
        <p:txBody>
          <a:bodyPr/>
          <a:lstStyle/>
          <a:p>
            <a:fld id="{75143087-39F4-C749-AFC7-FB31D276444B}" type="slidenum">
              <a:rPr lang="nl-NL" smtClean="0"/>
              <a:t>19</a:t>
            </a:fld>
            <a:endParaRPr lang="nl-NL"/>
          </a:p>
        </p:txBody>
      </p:sp>
      <p:cxnSp>
        <p:nvCxnSpPr>
          <p:cNvPr id="6" name="Straight Arrow Connector 5">
            <a:extLst>
              <a:ext uri="{FF2B5EF4-FFF2-40B4-BE49-F238E27FC236}">
                <a16:creationId xmlns:a16="http://schemas.microsoft.com/office/drawing/2014/main" id="{7F5FE994-9069-DA5E-7FCC-0ABBC4D6F259}"/>
              </a:ext>
            </a:extLst>
          </p:cNvPr>
          <p:cNvCxnSpPr/>
          <p:nvPr/>
        </p:nvCxnSpPr>
        <p:spPr>
          <a:xfrm>
            <a:off x="628650" y="3607246"/>
            <a:ext cx="7828548" cy="0"/>
          </a:xfrm>
          <a:prstGeom prst="straightConnector1">
            <a:avLst/>
          </a:prstGeom>
          <a:ln w="8572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CC109402-9EC1-A42D-A74E-ECC3D1A2ADDA}"/>
              </a:ext>
            </a:extLst>
          </p:cNvPr>
          <p:cNvCxnSpPr>
            <a:cxnSpLocks/>
          </p:cNvCxnSpPr>
          <p:nvPr/>
        </p:nvCxnSpPr>
        <p:spPr>
          <a:xfrm flipV="1">
            <a:off x="4572000" y="1465402"/>
            <a:ext cx="0" cy="4520754"/>
          </a:xfrm>
          <a:prstGeom prst="straightConnector1">
            <a:avLst/>
          </a:prstGeom>
          <a:ln w="8572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84B17FA-B1F4-5CF8-5611-81D2C4BD2405}"/>
              </a:ext>
            </a:extLst>
          </p:cNvPr>
          <p:cNvSpPr txBox="1"/>
          <p:nvPr/>
        </p:nvSpPr>
        <p:spPr>
          <a:xfrm>
            <a:off x="4454354" y="1105727"/>
            <a:ext cx="2340146" cy="400110"/>
          </a:xfrm>
          <a:prstGeom prst="rect">
            <a:avLst/>
          </a:prstGeom>
          <a:noFill/>
        </p:spPr>
        <p:txBody>
          <a:bodyPr wrap="square" rtlCol="0">
            <a:spAutoFit/>
          </a:bodyPr>
          <a:lstStyle/>
          <a:p>
            <a:r>
              <a:rPr lang="en-GB" sz="2000" b="1" dirty="0">
                <a:solidFill>
                  <a:srgbClr val="FF0000"/>
                </a:solidFill>
              </a:rPr>
              <a:t>Risk-Aversity</a:t>
            </a:r>
          </a:p>
        </p:txBody>
      </p:sp>
      <p:sp>
        <p:nvSpPr>
          <p:cNvPr id="12" name="TextBox 11">
            <a:extLst>
              <a:ext uri="{FF2B5EF4-FFF2-40B4-BE49-F238E27FC236}">
                <a16:creationId xmlns:a16="http://schemas.microsoft.com/office/drawing/2014/main" id="{964A9AB0-CF1E-B6F5-905E-9DA9BD220DB5}"/>
              </a:ext>
            </a:extLst>
          </p:cNvPr>
          <p:cNvSpPr txBox="1"/>
          <p:nvPr/>
        </p:nvSpPr>
        <p:spPr>
          <a:xfrm>
            <a:off x="6949558" y="3102920"/>
            <a:ext cx="2540507" cy="400110"/>
          </a:xfrm>
          <a:prstGeom prst="rect">
            <a:avLst/>
          </a:prstGeom>
          <a:noFill/>
        </p:spPr>
        <p:txBody>
          <a:bodyPr wrap="square" rtlCol="0">
            <a:spAutoFit/>
          </a:bodyPr>
          <a:lstStyle/>
          <a:p>
            <a:r>
              <a:rPr lang="en-GB" sz="2000" b="1" dirty="0">
                <a:solidFill>
                  <a:srgbClr val="FF0000"/>
                </a:solidFill>
              </a:rPr>
              <a:t>Epistemic</a:t>
            </a:r>
            <a:r>
              <a:rPr lang="en-GB" b="1" dirty="0">
                <a:solidFill>
                  <a:srgbClr val="FF0000"/>
                </a:solidFill>
              </a:rPr>
              <a:t> Agency</a:t>
            </a:r>
          </a:p>
        </p:txBody>
      </p:sp>
      <p:pic>
        <p:nvPicPr>
          <p:cNvPr id="13" name="Picture 12">
            <a:extLst>
              <a:ext uri="{FF2B5EF4-FFF2-40B4-BE49-F238E27FC236}">
                <a16:creationId xmlns:a16="http://schemas.microsoft.com/office/drawing/2014/main" id="{E681F821-014E-1E84-0A91-1699E47FD504}"/>
              </a:ext>
            </a:extLst>
          </p:cNvPr>
          <p:cNvPicPr>
            <a:picLocks noChangeAspect="1"/>
          </p:cNvPicPr>
          <p:nvPr/>
        </p:nvPicPr>
        <p:blipFill>
          <a:blip r:embed="rId3"/>
          <a:stretch>
            <a:fillRect/>
          </a:stretch>
        </p:blipFill>
        <p:spPr>
          <a:xfrm>
            <a:off x="822529" y="1290393"/>
            <a:ext cx="1777796" cy="1185197"/>
          </a:xfrm>
          <a:prstGeom prst="rect">
            <a:avLst/>
          </a:prstGeom>
        </p:spPr>
      </p:pic>
      <p:sp>
        <p:nvSpPr>
          <p:cNvPr id="15" name="TextBox 14">
            <a:extLst>
              <a:ext uri="{FF2B5EF4-FFF2-40B4-BE49-F238E27FC236}">
                <a16:creationId xmlns:a16="http://schemas.microsoft.com/office/drawing/2014/main" id="{4700E31B-78FC-81DB-5A09-3404CCEF6E3E}"/>
              </a:ext>
            </a:extLst>
          </p:cNvPr>
          <p:cNvSpPr txBox="1"/>
          <p:nvPr/>
        </p:nvSpPr>
        <p:spPr>
          <a:xfrm>
            <a:off x="1108112" y="2031897"/>
            <a:ext cx="1206630" cy="369332"/>
          </a:xfrm>
          <a:prstGeom prst="rect">
            <a:avLst/>
          </a:prstGeom>
          <a:noFill/>
        </p:spPr>
        <p:txBody>
          <a:bodyPr wrap="square" rtlCol="0">
            <a:spAutoFit/>
          </a:bodyPr>
          <a:lstStyle/>
          <a:p>
            <a:r>
              <a:rPr lang="en-GB" b="1" dirty="0">
                <a:solidFill>
                  <a:schemeClr val="bg1"/>
                </a:solidFill>
              </a:rPr>
              <a:t>Screening</a:t>
            </a:r>
          </a:p>
        </p:txBody>
      </p:sp>
      <p:sp>
        <p:nvSpPr>
          <p:cNvPr id="17" name="TextBox 16">
            <a:extLst>
              <a:ext uri="{FF2B5EF4-FFF2-40B4-BE49-F238E27FC236}">
                <a16:creationId xmlns:a16="http://schemas.microsoft.com/office/drawing/2014/main" id="{382ABDB7-CCEE-054F-5D40-8993EF6A305F}"/>
              </a:ext>
            </a:extLst>
          </p:cNvPr>
          <p:cNvSpPr txBox="1"/>
          <p:nvPr/>
        </p:nvSpPr>
        <p:spPr>
          <a:xfrm>
            <a:off x="7104771" y="5433962"/>
            <a:ext cx="1206630" cy="369332"/>
          </a:xfrm>
          <a:prstGeom prst="rect">
            <a:avLst/>
          </a:prstGeom>
          <a:noFill/>
        </p:spPr>
        <p:txBody>
          <a:bodyPr wrap="square" rtlCol="0">
            <a:spAutoFit/>
          </a:bodyPr>
          <a:lstStyle/>
          <a:p>
            <a:r>
              <a:rPr lang="en-GB" b="1" dirty="0"/>
              <a:t>Workplace</a:t>
            </a:r>
          </a:p>
        </p:txBody>
      </p:sp>
      <p:pic>
        <p:nvPicPr>
          <p:cNvPr id="3" name="Picture 2" descr="Graphical user interface, application&#10;&#10;Description automatically generated">
            <a:extLst>
              <a:ext uri="{FF2B5EF4-FFF2-40B4-BE49-F238E27FC236}">
                <a16:creationId xmlns:a16="http://schemas.microsoft.com/office/drawing/2014/main" id="{596E6049-2122-2521-1A91-E11731C21B10}"/>
              </a:ext>
            </a:extLst>
          </p:cNvPr>
          <p:cNvPicPr>
            <a:picLocks noChangeAspect="1"/>
          </p:cNvPicPr>
          <p:nvPr/>
        </p:nvPicPr>
        <p:blipFill>
          <a:blip r:embed="rId4"/>
          <a:stretch>
            <a:fillRect/>
          </a:stretch>
        </p:blipFill>
        <p:spPr>
          <a:xfrm>
            <a:off x="6794500" y="4366594"/>
            <a:ext cx="1848376" cy="1132429"/>
          </a:xfrm>
          <a:prstGeom prst="rect">
            <a:avLst/>
          </a:prstGeom>
        </p:spPr>
      </p:pic>
      <p:sp>
        <p:nvSpPr>
          <p:cNvPr id="7" name="TextBox 6">
            <a:extLst>
              <a:ext uri="{FF2B5EF4-FFF2-40B4-BE49-F238E27FC236}">
                <a16:creationId xmlns:a16="http://schemas.microsoft.com/office/drawing/2014/main" id="{ECA5149B-0E41-9517-7993-B6961B5E299C}"/>
              </a:ext>
            </a:extLst>
          </p:cNvPr>
          <p:cNvSpPr txBox="1"/>
          <p:nvPr/>
        </p:nvSpPr>
        <p:spPr>
          <a:xfrm>
            <a:off x="7295625" y="5466493"/>
            <a:ext cx="1848375" cy="369332"/>
          </a:xfrm>
          <a:prstGeom prst="rect">
            <a:avLst/>
          </a:prstGeom>
          <a:noFill/>
        </p:spPr>
        <p:txBody>
          <a:bodyPr wrap="square" rtlCol="0">
            <a:spAutoFit/>
          </a:bodyPr>
          <a:lstStyle/>
          <a:p>
            <a:r>
              <a:rPr lang="en-GB" b="1" dirty="0">
                <a:solidFill>
                  <a:schemeClr val="bg1"/>
                </a:solidFill>
              </a:rPr>
              <a:t>Credit Rating</a:t>
            </a:r>
          </a:p>
        </p:txBody>
      </p:sp>
      <p:cxnSp>
        <p:nvCxnSpPr>
          <p:cNvPr id="19" name="Straight Connector 18">
            <a:extLst>
              <a:ext uri="{FF2B5EF4-FFF2-40B4-BE49-F238E27FC236}">
                <a16:creationId xmlns:a16="http://schemas.microsoft.com/office/drawing/2014/main" id="{35BFBAE8-4451-18CB-B6E6-E592D8B6F7BE}"/>
              </a:ext>
            </a:extLst>
          </p:cNvPr>
          <p:cNvCxnSpPr/>
          <p:nvPr/>
        </p:nvCxnSpPr>
        <p:spPr>
          <a:xfrm flipV="1">
            <a:off x="628650" y="1325563"/>
            <a:ext cx="7782187" cy="2281683"/>
          </a:xfrm>
          <a:prstGeom prst="line">
            <a:avLst/>
          </a:prstGeom>
          <a:ln w="19050" cap="flat">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77E52D9-230F-0CFD-AB92-A3C7D9B77366}"/>
              </a:ext>
            </a:extLst>
          </p:cNvPr>
          <p:cNvCxnSpPr>
            <a:cxnSpLocks/>
          </p:cNvCxnSpPr>
          <p:nvPr/>
        </p:nvCxnSpPr>
        <p:spPr>
          <a:xfrm>
            <a:off x="651830" y="3600583"/>
            <a:ext cx="7782187" cy="2515396"/>
          </a:xfrm>
          <a:prstGeom prst="line">
            <a:avLst/>
          </a:prstGeom>
          <a:ln w="19050" cap="flat">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0C2BF34-B7F6-8243-E2C0-FB3E8EF6213C}"/>
              </a:ext>
            </a:extLst>
          </p:cNvPr>
          <p:cNvCxnSpPr>
            <a:cxnSpLocks/>
          </p:cNvCxnSpPr>
          <p:nvPr/>
        </p:nvCxnSpPr>
        <p:spPr>
          <a:xfrm flipV="1">
            <a:off x="6243485" y="2500758"/>
            <a:ext cx="0" cy="2199649"/>
          </a:xfrm>
          <a:prstGeom prst="straightConnector1">
            <a:avLst/>
          </a:prstGeom>
          <a:ln w="85725">
            <a:solidFill>
              <a:schemeClr val="bg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B44CCE7C-CD51-CD25-041B-8A56ED354BCD}"/>
              </a:ext>
            </a:extLst>
          </p:cNvPr>
          <p:cNvSpPr txBox="1"/>
          <p:nvPr/>
        </p:nvSpPr>
        <p:spPr>
          <a:xfrm rot="5400000">
            <a:off x="5267604" y="3495587"/>
            <a:ext cx="2540507" cy="400110"/>
          </a:xfrm>
          <a:prstGeom prst="rect">
            <a:avLst/>
          </a:prstGeom>
          <a:noFill/>
        </p:spPr>
        <p:txBody>
          <a:bodyPr wrap="square" rtlCol="0">
            <a:spAutoFit/>
          </a:bodyPr>
          <a:lstStyle/>
          <a:p>
            <a:r>
              <a:rPr lang="en-GB" sz="2000" b="1" dirty="0">
                <a:solidFill>
                  <a:srgbClr val="FF0000"/>
                </a:solidFill>
              </a:rPr>
              <a:t>Interpretative Range</a:t>
            </a:r>
            <a:endParaRPr lang="en-GB" b="1" dirty="0">
              <a:solidFill>
                <a:srgbClr val="FF0000"/>
              </a:solidFill>
            </a:endParaRPr>
          </a:p>
        </p:txBody>
      </p:sp>
    </p:spTree>
    <p:extLst>
      <p:ext uri="{BB962C8B-B14F-4D97-AF65-F5344CB8AC3E}">
        <p14:creationId xmlns:p14="http://schemas.microsoft.com/office/powerpoint/2010/main" val="33011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94120-36C0-C24B-8DA2-1CEA33DB0EDC}"/>
              </a:ext>
            </a:extLst>
          </p:cNvPr>
          <p:cNvSpPr>
            <a:spLocks noGrp="1"/>
          </p:cNvSpPr>
          <p:nvPr>
            <p:ph type="ctrTitle"/>
          </p:nvPr>
        </p:nvSpPr>
        <p:spPr>
          <a:xfrm>
            <a:off x="542105" y="0"/>
            <a:ext cx="8266261" cy="1172817"/>
          </a:xfrm>
        </p:spPr>
        <p:txBody>
          <a:bodyPr>
            <a:normAutofit/>
          </a:bodyPr>
          <a:lstStyle/>
          <a:p>
            <a:r>
              <a:rPr lang="en-GB" sz="3200" dirty="0">
                <a:latin typeface="Futura Medium" panose="020B0602020204020303" pitchFamily="34" charset="-79"/>
                <a:cs typeface="Futura Medium" panose="020B0602020204020303" pitchFamily="34" charset="-79"/>
              </a:rPr>
              <a:t>Mechanical Objectivity</a:t>
            </a:r>
            <a:endParaRPr lang="en-GB" sz="3200" b="0" dirty="0">
              <a:latin typeface="Futura Medium" panose="020B0602020204020303" pitchFamily="34" charset="-79"/>
              <a:cs typeface="Futura Medium" panose="020B0602020204020303" pitchFamily="34" charset="-79"/>
            </a:endParaRPr>
          </a:p>
        </p:txBody>
      </p:sp>
      <p:sp>
        <p:nvSpPr>
          <p:cNvPr id="3" name="AutoShape 2">
            <a:extLst>
              <a:ext uri="{FF2B5EF4-FFF2-40B4-BE49-F238E27FC236}">
                <a16:creationId xmlns:a16="http://schemas.microsoft.com/office/drawing/2014/main" id="{AAA0BC2F-8DC5-E0A5-E858-79CD2889C5D1}"/>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extBox 3">
            <a:extLst>
              <a:ext uri="{FF2B5EF4-FFF2-40B4-BE49-F238E27FC236}">
                <a16:creationId xmlns:a16="http://schemas.microsoft.com/office/drawing/2014/main" id="{470F8637-3DAE-AF26-600A-062F9BF3B31C}"/>
              </a:ext>
            </a:extLst>
          </p:cNvPr>
          <p:cNvSpPr txBox="1"/>
          <p:nvPr/>
        </p:nvSpPr>
        <p:spPr>
          <a:xfrm>
            <a:off x="1525124" y="5602552"/>
            <a:ext cx="6590175" cy="584775"/>
          </a:xfrm>
          <a:prstGeom prst="rect">
            <a:avLst/>
          </a:prstGeom>
          <a:noFill/>
        </p:spPr>
        <p:txBody>
          <a:bodyPr wrap="square" rtlCol="0">
            <a:spAutoFit/>
          </a:bodyPr>
          <a:lstStyle/>
          <a:p>
            <a:r>
              <a:rPr lang="en-GB" sz="1600" dirty="0">
                <a:solidFill>
                  <a:schemeClr val="bg1"/>
                </a:solidFill>
                <a:latin typeface="Futura Medium" panose="020B0602020204020303" pitchFamily="34" charset="-79"/>
                <a:cs typeface="Futura Medium" panose="020B0602020204020303" pitchFamily="34" charset="-79"/>
              </a:rPr>
              <a:t>“19th Century Scientific Measuring Device hand drawn sketch” - DALL·E 2022-08-15 </a:t>
            </a:r>
          </a:p>
        </p:txBody>
      </p:sp>
      <p:pic>
        <p:nvPicPr>
          <p:cNvPr id="7" name="Picture 6">
            <a:extLst>
              <a:ext uri="{FF2B5EF4-FFF2-40B4-BE49-F238E27FC236}">
                <a16:creationId xmlns:a16="http://schemas.microsoft.com/office/drawing/2014/main" id="{87B6A9BA-C8AE-97D1-E02E-B39A48150AA2}"/>
              </a:ext>
            </a:extLst>
          </p:cNvPr>
          <p:cNvPicPr>
            <a:picLocks noChangeAspect="1"/>
          </p:cNvPicPr>
          <p:nvPr/>
        </p:nvPicPr>
        <p:blipFill>
          <a:blip r:embed="rId3"/>
          <a:stretch>
            <a:fillRect/>
          </a:stretch>
        </p:blipFill>
        <p:spPr>
          <a:xfrm>
            <a:off x="2578100" y="1539314"/>
            <a:ext cx="3934385" cy="3934385"/>
          </a:xfrm>
          <a:prstGeom prst="rect">
            <a:avLst/>
          </a:prstGeom>
        </p:spPr>
      </p:pic>
    </p:spTree>
    <p:extLst>
      <p:ext uri="{BB962C8B-B14F-4D97-AF65-F5344CB8AC3E}">
        <p14:creationId xmlns:p14="http://schemas.microsoft.com/office/powerpoint/2010/main" val="15144470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CE0B8-C891-FC47-AFD3-954040645AB7}"/>
              </a:ext>
            </a:extLst>
          </p:cNvPr>
          <p:cNvSpPr>
            <a:spLocks noGrp="1"/>
          </p:cNvSpPr>
          <p:nvPr>
            <p:ph type="title"/>
          </p:nvPr>
        </p:nvSpPr>
        <p:spPr>
          <a:xfrm>
            <a:off x="628650" y="1978269"/>
            <a:ext cx="7886700" cy="2901462"/>
          </a:xfrm>
        </p:spPr>
        <p:txBody>
          <a:bodyPr>
            <a:normAutofit/>
          </a:bodyPr>
          <a:lstStyle/>
          <a:p>
            <a:pPr algn="ctr"/>
            <a:r>
              <a:rPr lang="nl-NL" dirty="0" err="1"/>
              <a:t>Thank</a:t>
            </a:r>
            <a:r>
              <a:rPr lang="nl-NL" dirty="0"/>
              <a:t> </a:t>
            </a:r>
            <a:r>
              <a:rPr lang="nl-NL" dirty="0" err="1"/>
              <a:t>you</a:t>
            </a:r>
            <a:br>
              <a:rPr lang="nl-NL" dirty="0"/>
            </a:br>
            <a:br>
              <a:rPr lang="nl-NL" dirty="0"/>
            </a:br>
            <a:r>
              <a:rPr lang="en-GB" sz="2000" dirty="0">
                <a:latin typeface="Futura Medium" panose="020B0602020204020303" pitchFamily="34" charset="-79"/>
                <a:cs typeface="Futura Medium" panose="020B0602020204020303" pitchFamily="34" charset="-79"/>
              </a:rPr>
              <a:t>Mark Theunissen  - M.R.Theunissen@tudelft.nl</a:t>
            </a:r>
            <a:br>
              <a:rPr lang="en-GB" sz="2000" dirty="0">
                <a:latin typeface="Futura Medium" panose="020B0602020204020303" pitchFamily="34" charset="-79"/>
                <a:cs typeface="Futura Medium" panose="020B0602020204020303" pitchFamily="34" charset="-79"/>
              </a:rPr>
            </a:br>
            <a:r>
              <a:rPr lang="en-GB" sz="2000" dirty="0">
                <a:latin typeface="Futura Medium" panose="020B0602020204020303" pitchFamily="34" charset="-79"/>
                <a:cs typeface="Futura Medium" panose="020B0602020204020303" pitchFamily="34" charset="-79"/>
              </a:rPr>
              <a:t>Jacob Browning - jb7286@nyu.edu </a:t>
            </a:r>
            <a:br>
              <a:rPr lang="nl-NL" dirty="0"/>
            </a:br>
            <a:endParaRPr lang="nl-NL" dirty="0"/>
          </a:p>
        </p:txBody>
      </p:sp>
      <p:sp>
        <p:nvSpPr>
          <p:cNvPr id="4" name="Slide Number Placeholder 3">
            <a:extLst>
              <a:ext uri="{FF2B5EF4-FFF2-40B4-BE49-F238E27FC236}">
                <a16:creationId xmlns:a16="http://schemas.microsoft.com/office/drawing/2014/main" id="{82356A1B-01C8-3B42-9258-0B192658BA61}"/>
              </a:ext>
            </a:extLst>
          </p:cNvPr>
          <p:cNvSpPr>
            <a:spLocks noGrp="1"/>
          </p:cNvSpPr>
          <p:nvPr>
            <p:ph type="sldNum" sz="quarter" idx="12"/>
          </p:nvPr>
        </p:nvSpPr>
        <p:spPr/>
        <p:txBody>
          <a:bodyPr/>
          <a:lstStyle/>
          <a:p>
            <a:fld id="{75143087-39F4-C749-AFC7-FB31D276444B}" type="slidenum">
              <a:rPr lang="nl-NL" smtClean="0"/>
              <a:t>20</a:t>
            </a:fld>
            <a:endParaRPr lang="nl-NL"/>
          </a:p>
        </p:txBody>
      </p:sp>
    </p:spTree>
    <p:extLst>
      <p:ext uri="{BB962C8B-B14F-4D97-AF65-F5344CB8AC3E}">
        <p14:creationId xmlns:p14="http://schemas.microsoft.com/office/powerpoint/2010/main" val="27558784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CE0B8-C891-FC47-AFD3-954040645AB7}"/>
              </a:ext>
            </a:extLst>
          </p:cNvPr>
          <p:cNvSpPr>
            <a:spLocks noGrp="1"/>
          </p:cNvSpPr>
          <p:nvPr>
            <p:ph type="title"/>
          </p:nvPr>
        </p:nvSpPr>
        <p:spPr>
          <a:xfrm>
            <a:off x="628650" y="0"/>
            <a:ext cx="7886700" cy="1325563"/>
          </a:xfrm>
        </p:spPr>
        <p:txBody>
          <a:bodyPr/>
          <a:lstStyle/>
          <a:p>
            <a:pPr algn="ctr"/>
            <a:r>
              <a:rPr lang="nl-NL" dirty="0"/>
              <a:t>Selected Sources</a:t>
            </a:r>
          </a:p>
        </p:txBody>
      </p:sp>
      <p:sp>
        <p:nvSpPr>
          <p:cNvPr id="4" name="Slide Number Placeholder 3">
            <a:extLst>
              <a:ext uri="{FF2B5EF4-FFF2-40B4-BE49-F238E27FC236}">
                <a16:creationId xmlns:a16="http://schemas.microsoft.com/office/drawing/2014/main" id="{82356A1B-01C8-3B42-9258-0B192658BA61}"/>
              </a:ext>
            </a:extLst>
          </p:cNvPr>
          <p:cNvSpPr>
            <a:spLocks noGrp="1"/>
          </p:cNvSpPr>
          <p:nvPr>
            <p:ph type="sldNum" sz="quarter" idx="12"/>
          </p:nvPr>
        </p:nvSpPr>
        <p:spPr/>
        <p:txBody>
          <a:bodyPr/>
          <a:lstStyle/>
          <a:p>
            <a:fld id="{75143087-39F4-C749-AFC7-FB31D276444B}" type="slidenum">
              <a:rPr lang="nl-NL" smtClean="0"/>
              <a:t>21</a:t>
            </a:fld>
            <a:endParaRPr lang="nl-NL"/>
          </a:p>
        </p:txBody>
      </p:sp>
      <p:sp>
        <p:nvSpPr>
          <p:cNvPr id="3" name="TextBox 2">
            <a:extLst>
              <a:ext uri="{FF2B5EF4-FFF2-40B4-BE49-F238E27FC236}">
                <a16:creationId xmlns:a16="http://schemas.microsoft.com/office/drawing/2014/main" id="{93FAC605-713B-3DB5-3938-6E36B104FBC5}"/>
              </a:ext>
            </a:extLst>
          </p:cNvPr>
          <p:cNvSpPr txBox="1"/>
          <p:nvPr/>
        </p:nvSpPr>
        <p:spPr>
          <a:xfrm>
            <a:off x="365368" y="1640629"/>
            <a:ext cx="8413263" cy="3970318"/>
          </a:xfrm>
          <a:prstGeom prst="rect">
            <a:avLst/>
          </a:prstGeom>
          <a:noFill/>
        </p:spPr>
        <p:txBody>
          <a:bodyPr wrap="square" rtlCol="0">
            <a:spAutoFit/>
          </a:bodyPr>
          <a:lstStyle/>
          <a:p>
            <a:pPr fontAlgn="base"/>
            <a:r>
              <a:rPr lang="en-US" sz="1400" dirty="0">
                <a:solidFill>
                  <a:schemeClr val="bg1"/>
                </a:solidFill>
                <a:latin typeface="Futura Medium" panose="020B0602020204020303" pitchFamily="34" charset="-79"/>
                <a:cs typeface="Futura Medium" panose="020B0602020204020303" pitchFamily="34" charset="-79"/>
              </a:rPr>
              <a:t>Durán, J. M. (2021). Dissecting scientific explanation in AI (</a:t>
            </a:r>
            <a:r>
              <a:rPr lang="en-US" sz="1400" dirty="0" err="1">
                <a:solidFill>
                  <a:schemeClr val="bg1"/>
                </a:solidFill>
                <a:latin typeface="Futura Medium" panose="020B0602020204020303" pitchFamily="34" charset="-79"/>
                <a:cs typeface="Futura Medium" panose="020B0602020204020303" pitchFamily="34" charset="-79"/>
              </a:rPr>
              <a:t>sXAI</a:t>
            </a:r>
            <a:r>
              <a:rPr lang="en-US" sz="1400" dirty="0">
                <a:solidFill>
                  <a:schemeClr val="bg1"/>
                </a:solidFill>
                <a:latin typeface="Futura Medium" panose="020B0602020204020303" pitchFamily="34" charset="-79"/>
                <a:cs typeface="Futura Medium" panose="020B0602020204020303" pitchFamily="34" charset="-79"/>
              </a:rPr>
              <a:t>): A case for medicine and healthcare. Artificial Intelligence, 297, 1034-98.  </a:t>
            </a:r>
          </a:p>
          <a:p>
            <a:pPr fontAlgn="base"/>
            <a:r>
              <a:rPr lang="en-US" sz="1400" dirty="0">
                <a:solidFill>
                  <a:schemeClr val="bg1"/>
                </a:solidFill>
                <a:latin typeface="Futura Medium" panose="020B0602020204020303" pitchFamily="34" charset="-79"/>
                <a:cs typeface="Futura Medium" panose="020B0602020204020303" pitchFamily="34" charset="-79"/>
              </a:rPr>
              <a:t>  </a:t>
            </a:r>
          </a:p>
          <a:p>
            <a:pPr fontAlgn="base"/>
            <a:r>
              <a:rPr lang="en-US" sz="1400" dirty="0" err="1">
                <a:solidFill>
                  <a:schemeClr val="bg1"/>
                </a:solidFill>
                <a:latin typeface="Futura Medium" panose="020B0602020204020303" pitchFamily="34" charset="-79"/>
                <a:cs typeface="Futura Medium" panose="020B0602020204020303" pitchFamily="34" charset="-79"/>
              </a:rPr>
              <a:t>Gaube</a:t>
            </a:r>
            <a:r>
              <a:rPr lang="en-US" sz="1400" dirty="0">
                <a:solidFill>
                  <a:schemeClr val="bg1"/>
                </a:solidFill>
                <a:latin typeface="Futura Medium" panose="020B0602020204020303" pitchFamily="34" charset="-79"/>
                <a:cs typeface="Futura Medium" panose="020B0602020204020303" pitchFamily="34" charset="-79"/>
              </a:rPr>
              <a:t>, S., Suresh, H., </a:t>
            </a:r>
            <a:r>
              <a:rPr lang="en-US" sz="1400" dirty="0" err="1">
                <a:solidFill>
                  <a:schemeClr val="bg1"/>
                </a:solidFill>
                <a:latin typeface="Futura Medium" panose="020B0602020204020303" pitchFamily="34" charset="-79"/>
                <a:cs typeface="Futura Medium" panose="020B0602020204020303" pitchFamily="34" charset="-79"/>
              </a:rPr>
              <a:t>Raue</a:t>
            </a:r>
            <a:r>
              <a:rPr lang="en-US" sz="1400" dirty="0">
                <a:solidFill>
                  <a:schemeClr val="bg1"/>
                </a:solidFill>
                <a:latin typeface="Futura Medium" panose="020B0602020204020303" pitchFamily="34" charset="-79"/>
                <a:cs typeface="Futura Medium" panose="020B0602020204020303" pitchFamily="34" charset="-79"/>
              </a:rPr>
              <a:t>, M., Merritt, A., Berkowitz, S. J., </a:t>
            </a:r>
            <a:r>
              <a:rPr lang="en-US" sz="1400" dirty="0" err="1">
                <a:solidFill>
                  <a:schemeClr val="bg1"/>
                </a:solidFill>
                <a:latin typeface="Futura Medium" panose="020B0602020204020303" pitchFamily="34" charset="-79"/>
                <a:cs typeface="Futura Medium" panose="020B0602020204020303" pitchFamily="34" charset="-79"/>
              </a:rPr>
              <a:t>Lermer</a:t>
            </a:r>
            <a:r>
              <a:rPr lang="en-US" sz="1400" dirty="0">
                <a:solidFill>
                  <a:schemeClr val="bg1"/>
                </a:solidFill>
                <a:latin typeface="Futura Medium" panose="020B0602020204020303" pitchFamily="34" charset="-79"/>
                <a:cs typeface="Futura Medium" panose="020B0602020204020303" pitchFamily="34" charset="-79"/>
              </a:rPr>
              <a:t>, E., ... &amp; </a:t>
            </a:r>
            <a:r>
              <a:rPr lang="en-US" sz="1400" dirty="0" err="1">
                <a:solidFill>
                  <a:schemeClr val="bg1"/>
                </a:solidFill>
                <a:latin typeface="Futura Medium" panose="020B0602020204020303" pitchFamily="34" charset="-79"/>
                <a:cs typeface="Futura Medium" panose="020B0602020204020303" pitchFamily="34" charset="-79"/>
              </a:rPr>
              <a:t>Ghassemi</a:t>
            </a:r>
            <a:r>
              <a:rPr lang="en-US" sz="1400" dirty="0">
                <a:solidFill>
                  <a:schemeClr val="bg1"/>
                </a:solidFill>
                <a:latin typeface="Futura Medium" panose="020B0602020204020303" pitchFamily="34" charset="-79"/>
                <a:cs typeface="Futura Medium" panose="020B0602020204020303" pitchFamily="34" charset="-79"/>
              </a:rPr>
              <a:t>, M. (2021). Do as AI say: susceptibility in deployment of clinical decision-aids. </a:t>
            </a:r>
            <a:r>
              <a:rPr lang="en-US" sz="1400" i="1" dirty="0">
                <a:solidFill>
                  <a:schemeClr val="bg1"/>
                </a:solidFill>
                <a:latin typeface="Futura Medium" panose="020B0602020204020303" pitchFamily="34" charset="-79"/>
                <a:cs typeface="Futura Medium" panose="020B0602020204020303" pitchFamily="34" charset="-79"/>
              </a:rPr>
              <a:t>NPJ digital medicine</a:t>
            </a:r>
            <a:r>
              <a:rPr lang="en-US" sz="1400" dirty="0">
                <a:solidFill>
                  <a:schemeClr val="bg1"/>
                </a:solidFill>
                <a:latin typeface="Futura Medium" panose="020B0602020204020303" pitchFamily="34" charset="-79"/>
                <a:cs typeface="Futura Medium" panose="020B0602020204020303" pitchFamily="34" charset="-79"/>
              </a:rPr>
              <a:t>, </a:t>
            </a:r>
            <a:r>
              <a:rPr lang="en-US" sz="1400" i="1" dirty="0">
                <a:solidFill>
                  <a:schemeClr val="bg1"/>
                </a:solidFill>
                <a:latin typeface="Futura Medium" panose="020B0602020204020303" pitchFamily="34" charset="-79"/>
                <a:cs typeface="Futura Medium" panose="020B0602020204020303" pitchFamily="34" charset="-79"/>
              </a:rPr>
              <a:t>4</a:t>
            </a:r>
            <a:r>
              <a:rPr lang="en-US" sz="1400" dirty="0">
                <a:solidFill>
                  <a:schemeClr val="bg1"/>
                </a:solidFill>
                <a:latin typeface="Futura Medium" panose="020B0602020204020303" pitchFamily="34" charset="-79"/>
                <a:cs typeface="Futura Medium" panose="020B0602020204020303" pitchFamily="34" charset="-79"/>
              </a:rPr>
              <a:t>(31), 1-8. </a:t>
            </a:r>
          </a:p>
          <a:p>
            <a:pPr fontAlgn="base"/>
            <a:r>
              <a:rPr lang="en-US" sz="1400" dirty="0">
                <a:solidFill>
                  <a:schemeClr val="bg1"/>
                </a:solidFill>
                <a:latin typeface="Futura Medium" panose="020B0602020204020303" pitchFamily="34" charset="-79"/>
                <a:cs typeface="Futura Medium" panose="020B0602020204020303" pitchFamily="34" charset="-79"/>
              </a:rPr>
              <a:t>  </a:t>
            </a:r>
          </a:p>
          <a:p>
            <a:pPr fontAlgn="base"/>
            <a:r>
              <a:rPr lang="en-US" sz="1400" dirty="0">
                <a:solidFill>
                  <a:schemeClr val="bg1"/>
                </a:solidFill>
                <a:latin typeface="Futura Medium" panose="020B0602020204020303" pitchFamily="34" charset="-79"/>
                <a:cs typeface="Futura Medium" panose="020B0602020204020303" pitchFamily="34" charset="-79"/>
              </a:rPr>
              <a:t>Koskinen, I. (2020). Defending a risk account of scientific objectivity. </a:t>
            </a:r>
            <a:r>
              <a:rPr lang="en-US" sz="1400" i="1" dirty="0">
                <a:solidFill>
                  <a:schemeClr val="bg1"/>
                </a:solidFill>
                <a:latin typeface="Futura Medium" panose="020B0602020204020303" pitchFamily="34" charset="-79"/>
                <a:cs typeface="Futura Medium" panose="020B0602020204020303" pitchFamily="34" charset="-79"/>
              </a:rPr>
              <a:t>The British Journal for the Philosophy of Science</a:t>
            </a:r>
            <a:r>
              <a:rPr lang="en-US" sz="1400" dirty="0">
                <a:solidFill>
                  <a:schemeClr val="bg1"/>
                </a:solidFill>
                <a:latin typeface="Futura Medium" panose="020B0602020204020303" pitchFamily="34" charset="-79"/>
                <a:cs typeface="Futura Medium" panose="020B0602020204020303" pitchFamily="34" charset="-79"/>
              </a:rPr>
              <a:t>, </a:t>
            </a:r>
            <a:r>
              <a:rPr lang="en-US" sz="1400" i="1" dirty="0">
                <a:solidFill>
                  <a:schemeClr val="bg1"/>
                </a:solidFill>
                <a:latin typeface="Futura Medium" panose="020B0602020204020303" pitchFamily="34" charset="-79"/>
                <a:cs typeface="Futura Medium" panose="020B0602020204020303" pitchFamily="34" charset="-79"/>
              </a:rPr>
              <a:t>71</a:t>
            </a:r>
            <a:r>
              <a:rPr lang="en-US" sz="1400" dirty="0">
                <a:solidFill>
                  <a:schemeClr val="bg1"/>
                </a:solidFill>
                <a:latin typeface="Futura Medium" panose="020B0602020204020303" pitchFamily="34" charset="-79"/>
                <a:cs typeface="Futura Medium" panose="020B0602020204020303" pitchFamily="34" charset="-79"/>
              </a:rPr>
              <a:t>(4), 1187-1207. </a:t>
            </a:r>
          </a:p>
          <a:p>
            <a:pPr fontAlgn="base"/>
            <a:r>
              <a:rPr lang="en-US" sz="1400" dirty="0">
                <a:solidFill>
                  <a:schemeClr val="bg1"/>
                </a:solidFill>
                <a:latin typeface="Futura Medium" panose="020B0602020204020303" pitchFamily="34" charset="-79"/>
                <a:cs typeface="Futura Medium" panose="020B0602020204020303" pitchFamily="34" charset="-79"/>
              </a:rPr>
              <a:t>  </a:t>
            </a:r>
          </a:p>
          <a:p>
            <a:pPr fontAlgn="base"/>
            <a:r>
              <a:rPr lang="en-US" sz="1400" dirty="0">
                <a:solidFill>
                  <a:schemeClr val="bg1"/>
                </a:solidFill>
                <a:latin typeface="Futura Medium" panose="020B0602020204020303" pitchFamily="34" charset="-79"/>
                <a:cs typeface="Futura Medium" panose="020B0602020204020303" pitchFamily="34" charset="-79"/>
              </a:rPr>
              <a:t>Sullivan, E. (2019). Understanding from Machine Learning Models, </a:t>
            </a:r>
            <a:r>
              <a:rPr lang="en-US" sz="1400" i="1" dirty="0">
                <a:solidFill>
                  <a:schemeClr val="bg1"/>
                </a:solidFill>
                <a:latin typeface="Futura Medium" panose="020B0602020204020303" pitchFamily="34" charset="-79"/>
                <a:cs typeface="Futura Medium" panose="020B0602020204020303" pitchFamily="34" charset="-79"/>
              </a:rPr>
              <a:t>The British Journal for the Philosophy of Science. </a:t>
            </a:r>
            <a:r>
              <a:rPr lang="en-US" sz="1400" dirty="0">
                <a:solidFill>
                  <a:schemeClr val="bg1"/>
                </a:solidFill>
                <a:latin typeface="Futura Medium" panose="020B0602020204020303" pitchFamily="34" charset="-79"/>
                <a:cs typeface="Futura Medium" panose="020B0602020204020303" pitchFamily="34" charset="-79"/>
              </a:rPr>
              <a:t>E-pub ahead of print. </a:t>
            </a:r>
          </a:p>
          <a:p>
            <a:pPr fontAlgn="base"/>
            <a:r>
              <a:rPr lang="en-US" sz="1400" dirty="0">
                <a:solidFill>
                  <a:schemeClr val="bg1"/>
                </a:solidFill>
                <a:latin typeface="Futura Medium" panose="020B0602020204020303" pitchFamily="34" charset="-79"/>
                <a:cs typeface="Futura Medium" panose="020B0602020204020303" pitchFamily="34" charset="-79"/>
              </a:rPr>
              <a:t> </a:t>
            </a:r>
          </a:p>
          <a:p>
            <a:pPr fontAlgn="base"/>
            <a:r>
              <a:rPr lang="en-US" sz="1400" dirty="0" err="1">
                <a:solidFill>
                  <a:schemeClr val="bg1"/>
                </a:solidFill>
                <a:latin typeface="Futura Medium" panose="020B0602020204020303" pitchFamily="34" charset="-79"/>
                <a:cs typeface="Futura Medium" panose="020B0602020204020303" pitchFamily="34" charset="-79"/>
              </a:rPr>
              <a:t>Theunissen</a:t>
            </a:r>
            <a:r>
              <a:rPr lang="en-US" sz="1400" dirty="0">
                <a:solidFill>
                  <a:schemeClr val="bg1"/>
                </a:solidFill>
                <a:latin typeface="Futura Medium" panose="020B0602020204020303" pitchFamily="34" charset="-79"/>
                <a:cs typeface="Futura Medium" panose="020B0602020204020303" pitchFamily="34" charset="-79"/>
              </a:rPr>
              <a:t>, M., Browning, (2022) J. Putting explainable AI in context: institutional explanations for medical AI. </a:t>
            </a:r>
            <a:r>
              <a:rPr lang="en-US" sz="1400" i="1" dirty="0">
                <a:solidFill>
                  <a:schemeClr val="bg1"/>
                </a:solidFill>
                <a:latin typeface="Futura Medium" panose="020B0602020204020303" pitchFamily="34" charset="-79"/>
                <a:cs typeface="Futura Medium" panose="020B0602020204020303" pitchFamily="34" charset="-79"/>
              </a:rPr>
              <a:t>Ethics Inf Technol</a:t>
            </a:r>
            <a:r>
              <a:rPr lang="en-US" sz="1400" dirty="0">
                <a:solidFill>
                  <a:schemeClr val="bg1"/>
                </a:solidFill>
                <a:latin typeface="Futura Medium" panose="020B0602020204020303" pitchFamily="34" charset="-79"/>
                <a:cs typeface="Futura Medium" panose="020B0602020204020303" pitchFamily="34" charset="-79"/>
              </a:rPr>
              <a:t> </a:t>
            </a:r>
            <a:r>
              <a:rPr lang="en-US" sz="1400" b="1" dirty="0">
                <a:solidFill>
                  <a:schemeClr val="bg1"/>
                </a:solidFill>
                <a:latin typeface="FUTURA MEDIUM" panose="020B0602020204020303" pitchFamily="34" charset="-79"/>
                <a:cs typeface="FUTURA MEDIUM" panose="020B0602020204020303" pitchFamily="34" charset="-79"/>
              </a:rPr>
              <a:t>24, </a:t>
            </a:r>
            <a:r>
              <a:rPr lang="en-US" sz="1400" dirty="0">
                <a:solidFill>
                  <a:schemeClr val="bg1"/>
                </a:solidFill>
                <a:latin typeface="Futura Medium" panose="020B0602020204020303" pitchFamily="34" charset="-79"/>
                <a:cs typeface="Futura Medium" panose="020B0602020204020303" pitchFamily="34" charset="-79"/>
              </a:rPr>
              <a:t>23 </a:t>
            </a:r>
          </a:p>
          <a:p>
            <a:pPr fontAlgn="base"/>
            <a:r>
              <a:rPr lang="en-US" sz="1400" dirty="0">
                <a:solidFill>
                  <a:schemeClr val="bg1"/>
                </a:solidFill>
                <a:latin typeface="Futura Medium" panose="020B0602020204020303" pitchFamily="34" charset="-79"/>
                <a:cs typeface="Futura Medium" panose="020B0602020204020303" pitchFamily="34" charset="-79"/>
              </a:rPr>
              <a:t>  </a:t>
            </a:r>
          </a:p>
          <a:p>
            <a:pPr fontAlgn="base"/>
            <a:r>
              <a:rPr lang="en-US" sz="1400" dirty="0">
                <a:solidFill>
                  <a:schemeClr val="bg1"/>
                </a:solidFill>
                <a:latin typeface="Futura Medium" panose="020B0602020204020303" pitchFamily="34" charset="-79"/>
                <a:cs typeface="Futura Medium" panose="020B0602020204020303" pitchFamily="34" charset="-79"/>
              </a:rPr>
              <a:t>Zednik, C. (2021) Solving the Black Box Problem: A Normative Framework for Explainable Artificial Intelligence. </a:t>
            </a:r>
            <a:r>
              <a:rPr lang="en-US" sz="1400" i="1" dirty="0">
                <a:solidFill>
                  <a:schemeClr val="bg1"/>
                </a:solidFill>
                <a:latin typeface="Futura Medium" panose="020B0602020204020303" pitchFamily="34" charset="-79"/>
                <a:cs typeface="Futura Medium" panose="020B0602020204020303" pitchFamily="34" charset="-79"/>
              </a:rPr>
              <a:t>Philosophy and Technology</a:t>
            </a:r>
            <a:r>
              <a:rPr lang="en-US" sz="1400" dirty="0">
                <a:solidFill>
                  <a:schemeClr val="bg1"/>
                </a:solidFill>
                <a:latin typeface="Futura Medium" panose="020B0602020204020303" pitchFamily="34" charset="-79"/>
                <a:cs typeface="Futura Medium" panose="020B0602020204020303" pitchFamily="34" charset="-79"/>
              </a:rPr>
              <a:t>, 34, 265-288.  </a:t>
            </a:r>
          </a:p>
          <a:p>
            <a:endParaRPr lang="en-GB" sz="1400" dirty="0">
              <a:solidFill>
                <a:schemeClr val="bg1"/>
              </a:solidFill>
              <a:latin typeface="Futura Medium" panose="020B0602020204020303" pitchFamily="34" charset="-79"/>
              <a:ea typeface="Tahoma" panose="020B0604030504040204" pitchFamily="34" charset="0"/>
              <a:cs typeface="Futura Medium" panose="020B0602020204020303" pitchFamily="34" charset="-79"/>
            </a:endParaRPr>
          </a:p>
        </p:txBody>
      </p:sp>
    </p:spTree>
    <p:extLst>
      <p:ext uri="{BB962C8B-B14F-4D97-AF65-F5344CB8AC3E}">
        <p14:creationId xmlns:p14="http://schemas.microsoft.com/office/powerpoint/2010/main" val="159801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CE0B8-C891-FC47-AFD3-954040645AB7}"/>
              </a:ext>
            </a:extLst>
          </p:cNvPr>
          <p:cNvSpPr>
            <a:spLocks noGrp="1"/>
          </p:cNvSpPr>
          <p:nvPr>
            <p:ph type="title"/>
          </p:nvPr>
        </p:nvSpPr>
        <p:spPr>
          <a:xfrm>
            <a:off x="628650" y="0"/>
            <a:ext cx="7886700" cy="1325563"/>
          </a:xfrm>
        </p:spPr>
        <p:txBody>
          <a:bodyPr/>
          <a:lstStyle/>
          <a:p>
            <a:pPr algn="ctr"/>
            <a:r>
              <a:rPr lang="en-GB" dirty="0" err="1"/>
              <a:t>Interviewer.ai</a:t>
            </a:r>
            <a:endParaRPr lang="en-GB" dirty="0"/>
          </a:p>
        </p:txBody>
      </p:sp>
      <p:sp>
        <p:nvSpPr>
          <p:cNvPr id="4" name="Slide Number Placeholder 3">
            <a:extLst>
              <a:ext uri="{FF2B5EF4-FFF2-40B4-BE49-F238E27FC236}">
                <a16:creationId xmlns:a16="http://schemas.microsoft.com/office/drawing/2014/main" id="{82356A1B-01C8-3B42-9258-0B192658BA61}"/>
              </a:ext>
            </a:extLst>
          </p:cNvPr>
          <p:cNvSpPr>
            <a:spLocks noGrp="1"/>
          </p:cNvSpPr>
          <p:nvPr>
            <p:ph type="sldNum" sz="quarter" idx="12"/>
          </p:nvPr>
        </p:nvSpPr>
        <p:spPr/>
        <p:txBody>
          <a:bodyPr/>
          <a:lstStyle/>
          <a:p>
            <a:fld id="{75143087-39F4-C749-AFC7-FB31D276444B}" type="slidenum">
              <a:rPr lang="en-GB" smtClean="0"/>
              <a:t>22</a:t>
            </a:fld>
            <a:endParaRPr lang="en-GB" dirty="0"/>
          </a:p>
        </p:txBody>
      </p:sp>
      <p:pic>
        <p:nvPicPr>
          <p:cNvPr id="11" name="Picture 10" descr="A picture containing graphical user interface&#10;&#10;Description automatically generated">
            <a:extLst>
              <a:ext uri="{FF2B5EF4-FFF2-40B4-BE49-F238E27FC236}">
                <a16:creationId xmlns:a16="http://schemas.microsoft.com/office/drawing/2014/main" id="{2B0925A2-B39B-EF0B-FDC2-996BE8B8FB10}"/>
              </a:ext>
            </a:extLst>
          </p:cNvPr>
          <p:cNvPicPr>
            <a:picLocks noChangeAspect="1"/>
          </p:cNvPicPr>
          <p:nvPr/>
        </p:nvPicPr>
        <p:blipFill>
          <a:blip r:embed="rId3"/>
          <a:stretch>
            <a:fillRect/>
          </a:stretch>
        </p:blipFill>
        <p:spPr>
          <a:xfrm>
            <a:off x="0" y="1715102"/>
            <a:ext cx="9144000" cy="4251714"/>
          </a:xfrm>
          <a:prstGeom prst="rect">
            <a:avLst/>
          </a:prstGeom>
          <a:ln w="12700">
            <a:solidFill>
              <a:schemeClr val="tx1"/>
            </a:solidFill>
          </a:ln>
        </p:spPr>
      </p:pic>
      <p:sp>
        <p:nvSpPr>
          <p:cNvPr id="12" name="TextBox 11">
            <a:extLst>
              <a:ext uri="{FF2B5EF4-FFF2-40B4-BE49-F238E27FC236}">
                <a16:creationId xmlns:a16="http://schemas.microsoft.com/office/drawing/2014/main" id="{266F0E1F-EA87-8B62-3560-114B43D585A4}"/>
              </a:ext>
            </a:extLst>
          </p:cNvPr>
          <p:cNvSpPr txBox="1"/>
          <p:nvPr/>
        </p:nvSpPr>
        <p:spPr>
          <a:xfrm>
            <a:off x="0" y="4419600"/>
            <a:ext cx="4754880" cy="1234440"/>
          </a:xfrm>
          <a:prstGeom prst="rect">
            <a:avLst/>
          </a:prstGeom>
          <a:noFill/>
          <a:ln w="38100">
            <a:solidFill>
              <a:srgbClr val="FF0000"/>
            </a:solidFill>
          </a:ln>
        </p:spPr>
        <p:txBody>
          <a:bodyPr wrap="square" rtlCol="0">
            <a:spAutoFit/>
          </a:bodyPr>
          <a:lstStyle/>
          <a:p>
            <a:endParaRPr lang="en-GB" dirty="0"/>
          </a:p>
        </p:txBody>
      </p:sp>
    </p:spTree>
    <p:extLst>
      <p:ext uri="{BB962C8B-B14F-4D97-AF65-F5344CB8AC3E}">
        <p14:creationId xmlns:p14="http://schemas.microsoft.com/office/powerpoint/2010/main" val="1771569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356A1B-01C8-3B42-9258-0B192658BA61}"/>
              </a:ext>
            </a:extLst>
          </p:cNvPr>
          <p:cNvSpPr>
            <a:spLocks noGrp="1"/>
          </p:cNvSpPr>
          <p:nvPr>
            <p:ph type="sldNum" sz="quarter" idx="12"/>
          </p:nvPr>
        </p:nvSpPr>
        <p:spPr/>
        <p:txBody>
          <a:bodyPr/>
          <a:lstStyle/>
          <a:p>
            <a:fld id="{75143087-39F4-C749-AFC7-FB31D276444B}" type="slidenum">
              <a:rPr lang="nl-NL" smtClean="0"/>
              <a:t>23</a:t>
            </a:fld>
            <a:endParaRPr lang="nl-NL"/>
          </a:p>
        </p:txBody>
      </p:sp>
      <p:sp>
        <p:nvSpPr>
          <p:cNvPr id="5" name="Title 4">
            <a:extLst>
              <a:ext uri="{FF2B5EF4-FFF2-40B4-BE49-F238E27FC236}">
                <a16:creationId xmlns:a16="http://schemas.microsoft.com/office/drawing/2014/main" id="{60CA3A73-A154-BC4D-BFDC-D171D1998A35}"/>
              </a:ext>
            </a:extLst>
          </p:cNvPr>
          <p:cNvSpPr>
            <a:spLocks noGrp="1"/>
          </p:cNvSpPr>
          <p:nvPr>
            <p:ph type="title"/>
          </p:nvPr>
        </p:nvSpPr>
        <p:spPr>
          <a:xfrm>
            <a:off x="775606" y="1669229"/>
            <a:ext cx="7886700" cy="4163437"/>
          </a:xfrm>
        </p:spPr>
        <p:txBody>
          <a:bodyPr>
            <a:noAutofit/>
          </a:bodyPr>
          <a:lstStyle/>
          <a:p>
            <a:r>
              <a:rPr lang="en-US" sz="2000" dirty="0"/>
              <a:t>“We define explainability as the ability for the human user to understand the agent’s logic” (Rosenfeld and Richardson, 2019)</a:t>
            </a:r>
            <a:br>
              <a:rPr lang="en-US" sz="2000" dirty="0"/>
            </a:br>
            <a:br>
              <a:rPr lang="en-US" sz="2000" dirty="0"/>
            </a:br>
            <a:r>
              <a:rPr lang="en-US" sz="2000" dirty="0"/>
              <a:t>“an explanation is an ”interface” between humans and a decision maker that is both an accurate proxy of the decision maker and comprehensible to humans” (Guidotti et al, 2018)</a:t>
            </a:r>
            <a:br>
              <a:rPr lang="en-US" sz="2000" dirty="0"/>
            </a:br>
            <a:br>
              <a:rPr lang="en-US" sz="2000" dirty="0"/>
            </a:br>
            <a:r>
              <a:rPr lang="en-US" sz="2000" dirty="0"/>
              <a:t>“An explanation is additional meta information generated … to describe the feature importance or relevance of an input instance towards a particular output classification” (Das and Rad, 2020)</a:t>
            </a:r>
            <a:br>
              <a:rPr lang="en-US" sz="2000" dirty="0"/>
            </a:br>
            <a:endParaRPr lang="en-GB" sz="2000" dirty="0"/>
          </a:p>
        </p:txBody>
      </p:sp>
      <p:sp>
        <p:nvSpPr>
          <p:cNvPr id="2" name="Title 1">
            <a:extLst>
              <a:ext uri="{FF2B5EF4-FFF2-40B4-BE49-F238E27FC236}">
                <a16:creationId xmlns:a16="http://schemas.microsoft.com/office/drawing/2014/main" id="{94E4BF07-C3A4-BA87-F7DB-21374D63CFE2}"/>
              </a:ext>
            </a:extLst>
          </p:cNvPr>
          <p:cNvSpPr txBox="1">
            <a:spLocks/>
          </p:cNvSpPr>
          <p:nvPr/>
        </p:nvSpPr>
        <p:spPr>
          <a:xfrm>
            <a:off x="628650" y="365129"/>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chemeClr val="bg1"/>
                </a:solidFill>
                <a:latin typeface="FUTURA MEDIUM" panose="020B0602020204020303" pitchFamily="34" charset="-79"/>
                <a:ea typeface="Tahoma" panose="020B0604030504040204" pitchFamily="34" charset="0"/>
                <a:cs typeface="FUTURA MEDIUM" panose="020B0602020204020303" pitchFamily="34" charset="-79"/>
              </a:defRPr>
            </a:lvl1pPr>
          </a:lstStyle>
          <a:p>
            <a:r>
              <a:rPr lang="en-US" dirty="0"/>
              <a:t>Definitions of Explainability</a:t>
            </a:r>
            <a:endParaRPr lang="en-NL" dirty="0"/>
          </a:p>
        </p:txBody>
      </p:sp>
    </p:spTree>
    <p:extLst>
      <p:ext uri="{BB962C8B-B14F-4D97-AF65-F5344CB8AC3E}">
        <p14:creationId xmlns:p14="http://schemas.microsoft.com/office/powerpoint/2010/main" val="30950566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5FBDC-B09E-F047-9444-E2BF7487F306}"/>
              </a:ext>
            </a:extLst>
          </p:cNvPr>
          <p:cNvSpPr>
            <a:spLocks noGrp="1"/>
          </p:cNvSpPr>
          <p:nvPr>
            <p:ph type="title"/>
          </p:nvPr>
        </p:nvSpPr>
        <p:spPr/>
        <p:txBody>
          <a:bodyPr/>
          <a:lstStyle/>
          <a:p>
            <a:r>
              <a:rPr lang="en-NL" dirty="0"/>
              <a:t>Why XAI? Robbins</a:t>
            </a:r>
          </a:p>
        </p:txBody>
      </p:sp>
      <p:sp>
        <p:nvSpPr>
          <p:cNvPr id="3" name="Vertical Text Placeholder 2">
            <a:extLst>
              <a:ext uri="{FF2B5EF4-FFF2-40B4-BE49-F238E27FC236}">
                <a16:creationId xmlns:a16="http://schemas.microsoft.com/office/drawing/2014/main" id="{A5334F01-00E7-C64B-BE8A-E5BD929D02A5}"/>
              </a:ext>
            </a:extLst>
          </p:cNvPr>
          <p:cNvSpPr>
            <a:spLocks noGrp="1"/>
          </p:cNvSpPr>
          <p:nvPr>
            <p:ph type="body" orient="vert" idx="1"/>
          </p:nvPr>
        </p:nvSpPr>
        <p:spPr/>
        <p:txBody>
          <a:bodyPr/>
          <a:lstStyle/>
          <a:p>
            <a:r>
              <a:rPr lang="en-NL" sz="1500" dirty="0"/>
              <a:t>Against a blanket requirement of explainability on AI models:</a:t>
            </a:r>
            <a:br>
              <a:rPr lang="en-NL" sz="1500" dirty="0"/>
            </a:br>
            <a:r>
              <a:rPr lang="en-NL" sz="1500" dirty="0"/>
              <a:t>What requires explanations are decisions/actions, not processes. And we only care about explanations when the consequences of those actions significantly affect someone</a:t>
            </a:r>
          </a:p>
          <a:p>
            <a:endParaRPr lang="en-NL" sz="1500" dirty="0"/>
          </a:p>
          <a:p>
            <a:r>
              <a:rPr lang="en-NL" sz="1500" dirty="0"/>
              <a:t>For example: do we need explanations for an ML algorithm that performs highly accurate quality control in a factory? (as compared to e.g. an algorithm making hiring decisions)</a:t>
            </a:r>
          </a:p>
          <a:p>
            <a:endParaRPr lang="en-NL" sz="1500" dirty="0"/>
          </a:p>
          <a:p>
            <a:r>
              <a:rPr lang="en-NL" sz="1500" dirty="0"/>
              <a:t>When low risk we should thus, Robbins argues, adopt opaque AI of sufficient accuracy. No explanations necessary </a:t>
            </a:r>
          </a:p>
        </p:txBody>
      </p:sp>
      <p:sp>
        <p:nvSpPr>
          <p:cNvPr id="4" name="Date Placeholder 3">
            <a:extLst>
              <a:ext uri="{FF2B5EF4-FFF2-40B4-BE49-F238E27FC236}">
                <a16:creationId xmlns:a16="http://schemas.microsoft.com/office/drawing/2014/main" id="{262278DC-6610-614B-B5F3-69F6F8FD4916}"/>
              </a:ext>
            </a:extLst>
          </p:cNvPr>
          <p:cNvSpPr>
            <a:spLocks noGrp="1"/>
          </p:cNvSpPr>
          <p:nvPr>
            <p:ph type="dt" sz="half" idx="10"/>
          </p:nvPr>
        </p:nvSpPr>
        <p:spPr/>
        <p:txBody>
          <a:bodyPr/>
          <a:lstStyle/>
          <a:p>
            <a:fld id="{54467C24-0DB5-4940-83ED-62E698931C33}" type="datetime1">
              <a:rPr lang="nl-NL" smtClean="0"/>
              <a:t>16-08-2022</a:t>
            </a:fld>
            <a:endParaRPr lang="nl-NL"/>
          </a:p>
        </p:txBody>
      </p:sp>
      <p:sp>
        <p:nvSpPr>
          <p:cNvPr id="5" name="Footer Placeholder 4">
            <a:extLst>
              <a:ext uri="{FF2B5EF4-FFF2-40B4-BE49-F238E27FC236}">
                <a16:creationId xmlns:a16="http://schemas.microsoft.com/office/drawing/2014/main" id="{5F96A20A-706B-5340-A667-D4EE0DF1B8CA}"/>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7A50A030-82FD-9545-8FA0-21B0E6DDF4AD}"/>
              </a:ext>
            </a:extLst>
          </p:cNvPr>
          <p:cNvSpPr>
            <a:spLocks noGrp="1"/>
          </p:cNvSpPr>
          <p:nvPr>
            <p:ph type="sldNum" sz="quarter" idx="12"/>
          </p:nvPr>
        </p:nvSpPr>
        <p:spPr/>
        <p:txBody>
          <a:bodyPr/>
          <a:lstStyle/>
          <a:p>
            <a:fld id="{B502C9A5-716F-45E6-800B-D4D02CE26F90}" type="slidenum">
              <a:rPr lang="nl-NL" smtClean="0"/>
              <a:t>24</a:t>
            </a:fld>
            <a:endParaRPr lang="nl-NL"/>
          </a:p>
        </p:txBody>
      </p:sp>
    </p:spTree>
    <p:extLst>
      <p:ext uri="{BB962C8B-B14F-4D97-AF65-F5344CB8AC3E}">
        <p14:creationId xmlns:p14="http://schemas.microsoft.com/office/powerpoint/2010/main" val="4562250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a:extLst>
              <a:ext uri="{FF2B5EF4-FFF2-40B4-BE49-F238E27FC236}">
                <a16:creationId xmlns:a16="http://schemas.microsoft.com/office/drawing/2014/main" id="{AAA0BC2F-8DC5-E0A5-E858-79CD2889C5D1}"/>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a:extLst>
              <a:ext uri="{FF2B5EF4-FFF2-40B4-BE49-F238E27FC236}">
                <a16:creationId xmlns:a16="http://schemas.microsoft.com/office/drawing/2014/main" id="{2D6CC04C-1D7C-C361-E5B3-13F3B54B64D4}"/>
              </a:ext>
            </a:extLst>
          </p:cNvPr>
          <p:cNvPicPr>
            <a:picLocks noChangeAspect="1"/>
          </p:cNvPicPr>
          <p:nvPr/>
        </p:nvPicPr>
        <p:blipFill>
          <a:blip r:embed="rId3"/>
          <a:stretch>
            <a:fillRect/>
          </a:stretch>
        </p:blipFill>
        <p:spPr>
          <a:xfrm>
            <a:off x="2816469" y="567103"/>
            <a:ext cx="3815862" cy="5723793"/>
          </a:xfrm>
          <a:prstGeom prst="rect">
            <a:avLst/>
          </a:prstGeom>
          <a:solidFill>
            <a:schemeClr val="bg1"/>
          </a:solidFill>
        </p:spPr>
      </p:pic>
    </p:spTree>
    <p:extLst>
      <p:ext uri="{BB962C8B-B14F-4D97-AF65-F5344CB8AC3E}">
        <p14:creationId xmlns:p14="http://schemas.microsoft.com/office/powerpoint/2010/main" val="35804131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94120-36C0-C24B-8DA2-1CEA33DB0EDC}"/>
              </a:ext>
            </a:extLst>
          </p:cNvPr>
          <p:cNvSpPr>
            <a:spLocks noGrp="1"/>
          </p:cNvSpPr>
          <p:nvPr>
            <p:ph type="ctrTitle"/>
          </p:nvPr>
        </p:nvSpPr>
        <p:spPr>
          <a:xfrm>
            <a:off x="542105" y="0"/>
            <a:ext cx="8266261" cy="1172817"/>
          </a:xfrm>
        </p:spPr>
        <p:txBody>
          <a:bodyPr>
            <a:normAutofit/>
          </a:bodyPr>
          <a:lstStyle/>
          <a:p>
            <a:r>
              <a:rPr lang="en-GB" sz="3200" b="0" dirty="0">
                <a:latin typeface="Futura Medium" panose="020B0602020204020303" pitchFamily="34" charset="-79"/>
                <a:cs typeface="Futura Medium" panose="020B0602020204020303" pitchFamily="34" charset="-79"/>
              </a:rPr>
              <a:t>Outline</a:t>
            </a:r>
          </a:p>
        </p:txBody>
      </p:sp>
      <p:sp>
        <p:nvSpPr>
          <p:cNvPr id="3" name="AutoShape 2">
            <a:extLst>
              <a:ext uri="{FF2B5EF4-FFF2-40B4-BE49-F238E27FC236}">
                <a16:creationId xmlns:a16="http://schemas.microsoft.com/office/drawing/2014/main" id="{AAA0BC2F-8DC5-E0A5-E858-79CD2889C5D1}"/>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TextBox 4">
            <a:extLst>
              <a:ext uri="{FF2B5EF4-FFF2-40B4-BE49-F238E27FC236}">
                <a16:creationId xmlns:a16="http://schemas.microsoft.com/office/drawing/2014/main" id="{B1096766-D044-072D-9947-B3D512964677}"/>
              </a:ext>
            </a:extLst>
          </p:cNvPr>
          <p:cNvSpPr txBox="1"/>
          <p:nvPr/>
        </p:nvSpPr>
        <p:spPr>
          <a:xfrm>
            <a:off x="564916" y="1765000"/>
            <a:ext cx="8318967" cy="3023200"/>
          </a:xfrm>
          <a:prstGeom prst="rect">
            <a:avLst/>
          </a:prstGeom>
          <a:noFill/>
        </p:spPr>
        <p:txBody>
          <a:bodyPr wrap="square" rtlCol="0">
            <a:spAutoFit/>
          </a:bodyPr>
          <a:lstStyle/>
          <a:p>
            <a:pPr marL="342900" indent="-342900">
              <a:lnSpc>
                <a:spcPct val="150000"/>
              </a:lnSpc>
              <a:buAutoNum type="arabicPeriod"/>
            </a:pPr>
            <a:r>
              <a:rPr lang="en-GB" sz="2600" dirty="0">
                <a:solidFill>
                  <a:schemeClr val="bg1"/>
                </a:solidFill>
                <a:latin typeface="Futura Medium" panose="020B0602020204020303" pitchFamily="34" charset="-79"/>
                <a:cs typeface="Futura Medium" panose="020B0602020204020303" pitchFamily="34" charset="-79"/>
              </a:rPr>
              <a:t>Epistemic Challenges of AI</a:t>
            </a:r>
          </a:p>
          <a:p>
            <a:pPr marL="342900" indent="-342900">
              <a:lnSpc>
                <a:spcPct val="150000"/>
              </a:lnSpc>
              <a:buAutoNum type="arabicPeriod"/>
            </a:pPr>
            <a:r>
              <a:rPr lang="en-GB" sz="2600" dirty="0">
                <a:solidFill>
                  <a:schemeClr val="bg1"/>
                </a:solidFill>
                <a:latin typeface="Futura Medium" panose="020B0602020204020303" pitchFamily="34" charset="-79"/>
                <a:cs typeface="Futura Medium" panose="020B0602020204020303" pitchFamily="34" charset="-79"/>
              </a:rPr>
              <a:t>Risk Account of Scientific Objectivity</a:t>
            </a:r>
          </a:p>
          <a:p>
            <a:pPr marL="342900" indent="-342900">
              <a:lnSpc>
                <a:spcPct val="150000"/>
              </a:lnSpc>
              <a:buAutoNum type="arabicPeriod"/>
            </a:pPr>
            <a:r>
              <a:rPr lang="en-GB" sz="2600" dirty="0">
                <a:solidFill>
                  <a:schemeClr val="bg1"/>
                </a:solidFill>
                <a:latin typeface="Futura Medium" panose="020B0602020204020303" pitchFamily="34" charset="-79"/>
                <a:cs typeface="Futura Medium" panose="020B0602020204020303" pitchFamily="34" charset="-79"/>
              </a:rPr>
              <a:t>The Dilemma</a:t>
            </a:r>
          </a:p>
          <a:p>
            <a:pPr marL="342900" indent="-342900">
              <a:lnSpc>
                <a:spcPct val="150000"/>
              </a:lnSpc>
              <a:buAutoNum type="arabicPeriod"/>
            </a:pPr>
            <a:r>
              <a:rPr lang="en-GB" sz="2600" dirty="0">
                <a:solidFill>
                  <a:schemeClr val="bg1"/>
                </a:solidFill>
                <a:latin typeface="Futura Medium" panose="020B0602020204020303" pitchFamily="34" charset="-79"/>
                <a:cs typeface="Futura Medium" panose="020B0602020204020303" pitchFamily="34" charset="-79"/>
              </a:rPr>
              <a:t>AI as an Epistemic Agent</a:t>
            </a:r>
          </a:p>
          <a:p>
            <a:pPr marL="342900" indent="-342900">
              <a:lnSpc>
                <a:spcPct val="150000"/>
              </a:lnSpc>
              <a:buAutoNum type="arabicPeriod"/>
            </a:pPr>
            <a:r>
              <a:rPr lang="en-GB" sz="2600" dirty="0">
                <a:solidFill>
                  <a:schemeClr val="bg1"/>
                </a:solidFill>
                <a:latin typeface="Futura Medium" panose="020B0602020204020303" pitchFamily="34" charset="-79"/>
                <a:cs typeface="Futura Medium" panose="020B0602020204020303" pitchFamily="34" charset="-79"/>
              </a:rPr>
              <a:t>Conclusion:  Interpretation on a Spectrum</a:t>
            </a:r>
          </a:p>
        </p:txBody>
      </p:sp>
    </p:spTree>
    <p:extLst>
      <p:ext uri="{BB962C8B-B14F-4D97-AF65-F5344CB8AC3E}">
        <p14:creationId xmlns:p14="http://schemas.microsoft.com/office/powerpoint/2010/main" val="37462969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356A1B-01C8-3B42-9258-0B192658BA61}"/>
              </a:ext>
            </a:extLst>
          </p:cNvPr>
          <p:cNvSpPr>
            <a:spLocks noGrp="1"/>
          </p:cNvSpPr>
          <p:nvPr>
            <p:ph type="sldNum" sz="quarter" idx="12"/>
          </p:nvPr>
        </p:nvSpPr>
        <p:spPr/>
        <p:txBody>
          <a:bodyPr/>
          <a:lstStyle/>
          <a:p>
            <a:fld id="{75143087-39F4-C749-AFC7-FB31D276444B}" type="slidenum">
              <a:rPr lang="nl-NL" smtClean="0"/>
              <a:t>5</a:t>
            </a:fld>
            <a:endParaRPr lang="nl-NL" dirty="0"/>
          </a:p>
        </p:txBody>
      </p:sp>
      <p:sp>
        <p:nvSpPr>
          <p:cNvPr id="6" name="Title 1">
            <a:extLst>
              <a:ext uri="{FF2B5EF4-FFF2-40B4-BE49-F238E27FC236}">
                <a16:creationId xmlns:a16="http://schemas.microsoft.com/office/drawing/2014/main" id="{D62C0232-05AF-32E7-5013-F7EDE40DC2EC}"/>
              </a:ext>
            </a:extLst>
          </p:cNvPr>
          <p:cNvSpPr>
            <a:spLocks noGrp="1"/>
          </p:cNvSpPr>
          <p:nvPr>
            <p:ph type="title"/>
          </p:nvPr>
        </p:nvSpPr>
        <p:spPr>
          <a:xfrm>
            <a:off x="628650" y="0"/>
            <a:ext cx="7886700" cy="1325563"/>
          </a:xfrm>
        </p:spPr>
        <p:txBody>
          <a:bodyPr/>
          <a:lstStyle/>
          <a:p>
            <a:pPr algn="ctr"/>
            <a:r>
              <a:rPr lang="nl-NL" dirty="0"/>
              <a:t>1. The Epistemic Challenges of ML</a:t>
            </a:r>
          </a:p>
        </p:txBody>
      </p:sp>
      <p:pic>
        <p:nvPicPr>
          <p:cNvPr id="2" name="Picture 1" descr="A picture containing whiteboard&#10;&#10;Description automatically generated">
            <a:extLst>
              <a:ext uri="{FF2B5EF4-FFF2-40B4-BE49-F238E27FC236}">
                <a16:creationId xmlns:a16="http://schemas.microsoft.com/office/drawing/2014/main" id="{B401D466-62C9-607F-FBEA-9BD2AD7CE7C1}"/>
              </a:ext>
            </a:extLst>
          </p:cNvPr>
          <p:cNvPicPr>
            <a:picLocks noChangeAspect="1"/>
          </p:cNvPicPr>
          <p:nvPr/>
        </p:nvPicPr>
        <p:blipFill>
          <a:blip r:embed="rId3"/>
          <a:stretch>
            <a:fillRect/>
          </a:stretch>
        </p:blipFill>
        <p:spPr>
          <a:xfrm>
            <a:off x="2265846" y="1477290"/>
            <a:ext cx="4192104" cy="4192104"/>
          </a:xfrm>
          <a:prstGeom prst="rect">
            <a:avLst/>
          </a:prstGeom>
        </p:spPr>
      </p:pic>
      <p:sp>
        <p:nvSpPr>
          <p:cNvPr id="5" name="TextBox 4">
            <a:extLst>
              <a:ext uri="{FF2B5EF4-FFF2-40B4-BE49-F238E27FC236}">
                <a16:creationId xmlns:a16="http://schemas.microsoft.com/office/drawing/2014/main" id="{F89CA649-1B76-C55D-5743-AA999CE3D7D9}"/>
              </a:ext>
            </a:extLst>
          </p:cNvPr>
          <p:cNvSpPr txBox="1"/>
          <p:nvPr/>
        </p:nvSpPr>
        <p:spPr>
          <a:xfrm>
            <a:off x="628650" y="5821121"/>
            <a:ext cx="8121650" cy="338554"/>
          </a:xfrm>
          <a:prstGeom prst="rect">
            <a:avLst/>
          </a:prstGeom>
          <a:noFill/>
        </p:spPr>
        <p:txBody>
          <a:bodyPr wrap="square" rtlCol="0">
            <a:spAutoFit/>
          </a:bodyPr>
          <a:lstStyle/>
          <a:p>
            <a:r>
              <a:rPr lang="en-GB" sz="1600" dirty="0">
                <a:solidFill>
                  <a:schemeClr val="bg1"/>
                </a:solidFill>
                <a:latin typeface="Futura Medium" panose="020B0602020204020303" pitchFamily="34" charset="-79"/>
                <a:cs typeface="Futura Medium" panose="020B0602020204020303" pitchFamily="34" charset="-79"/>
              </a:rPr>
              <a:t>An AI measuring itself? “A computer measuring a gadget” - DALL-E generated image</a:t>
            </a:r>
          </a:p>
        </p:txBody>
      </p:sp>
    </p:spTree>
    <p:extLst>
      <p:ext uri="{BB962C8B-B14F-4D97-AF65-F5344CB8AC3E}">
        <p14:creationId xmlns:p14="http://schemas.microsoft.com/office/powerpoint/2010/main" val="34838357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356A1B-01C8-3B42-9258-0B192658BA61}"/>
              </a:ext>
            </a:extLst>
          </p:cNvPr>
          <p:cNvSpPr>
            <a:spLocks noGrp="1"/>
          </p:cNvSpPr>
          <p:nvPr>
            <p:ph type="sldNum" sz="quarter" idx="12"/>
          </p:nvPr>
        </p:nvSpPr>
        <p:spPr/>
        <p:txBody>
          <a:bodyPr/>
          <a:lstStyle/>
          <a:p>
            <a:fld id="{75143087-39F4-C749-AFC7-FB31D276444B}" type="slidenum">
              <a:rPr lang="nl-NL" smtClean="0"/>
              <a:t>6</a:t>
            </a:fld>
            <a:endParaRPr lang="nl-NL"/>
          </a:p>
        </p:txBody>
      </p:sp>
      <p:sp>
        <p:nvSpPr>
          <p:cNvPr id="6" name="Title 1">
            <a:extLst>
              <a:ext uri="{FF2B5EF4-FFF2-40B4-BE49-F238E27FC236}">
                <a16:creationId xmlns:a16="http://schemas.microsoft.com/office/drawing/2014/main" id="{D62C0232-05AF-32E7-5013-F7EDE40DC2EC}"/>
              </a:ext>
            </a:extLst>
          </p:cNvPr>
          <p:cNvSpPr>
            <a:spLocks noGrp="1"/>
          </p:cNvSpPr>
          <p:nvPr>
            <p:ph type="title"/>
          </p:nvPr>
        </p:nvSpPr>
        <p:spPr>
          <a:xfrm>
            <a:off x="628650" y="0"/>
            <a:ext cx="7886700" cy="1325563"/>
          </a:xfrm>
        </p:spPr>
        <p:txBody>
          <a:bodyPr/>
          <a:lstStyle/>
          <a:p>
            <a:pPr algn="ctr"/>
            <a:r>
              <a:rPr lang="nl-NL" dirty="0"/>
              <a:t>Epistemic Opacity</a:t>
            </a:r>
          </a:p>
        </p:txBody>
      </p:sp>
      <p:sp>
        <p:nvSpPr>
          <p:cNvPr id="3" name="TextBox 2">
            <a:extLst>
              <a:ext uri="{FF2B5EF4-FFF2-40B4-BE49-F238E27FC236}">
                <a16:creationId xmlns:a16="http://schemas.microsoft.com/office/drawing/2014/main" id="{69CE583E-334B-B0C6-C204-98D3649392B8}"/>
              </a:ext>
            </a:extLst>
          </p:cNvPr>
          <p:cNvSpPr txBox="1"/>
          <p:nvPr/>
        </p:nvSpPr>
        <p:spPr>
          <a:xfrm>
            <a:off x="2003612" y="5748701"/>
            <a:ext cx="6216400" cy="369332"/>
          </a:xfrm>
          <a:prstGeom prst="rect">
            <a:avLst/>
          </a:prstGeom>
          <a:noFill/>
        </p:spPr>
        <p:txBody>
          <a:bodyPr wrap="square" rtlCol="0">
            <a:spAutoFit/>
          </a:bodyPr>
          <a:lstStyle/>
          <a:p>
            <a:r>
              <a:rPr lang="en-GB" dirty="0">
                <a:solidFill>
                  <a:schemeClr val="bg1"/>
                </a:solidFill>
                <a:latin typeface="Futura Medium" panose="020B0602020204020303" pitchFamily="34" charset="-79"/>
                <a:cs typeface="Futura Medium" panose="020B0602020204020303" pitchFamily="34" charset="-79"/>
              </a:rPr>
              <a:t>Image invoking ‘complexity’ and ‘opaqueness’</a:t>
            </a:r>
          </a:p>
        </p:txBody>
      </p:sp>
      <p:pic>
        <p:nvPicPr>
          <p:cNvPr id="9" name="Graphic 8">
            <a:extLst>
              <a:ext uri="{FF2B5EF4-FFF2-40B4-BE49-F238E27FC236}">
                <a16:creationId xmlns:a16="http://schemas.microsoft.com/office/drawing/2014/main" id="{79B39866-B25C-65F3-3161-0A0B1F2E30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6319" y="1240238"/>
            <a:ext cx="7591362" cy="4270141"/>
          </a:xfrm>
          <a:prstGeom prst="rect">
            <a:avLst/>
          </a:prstGeom>
        </p:spPr>
      </p:pic>
    </p:spTree>
    <p:extLst>
      <p:ext uri="{BB962C8B-B14F-4D97-AF65-F5344CB8AC3E}">
        <p14:creationId xmlns:p14="http://schemas.microsoft.com/office/powerpoint/2010/main" val="26005268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356A1B-01C8-3B42-9258-0B192658BA61}"/>
              </a:ext>
            </a:extLst>
          </p:cNvPr>
          <p:cNvSpPr>
            <a:spLocks noGrp="1"/>
          </p:cNvSpPr>
          <p:nvPr>
            <p:ph type="sldNum" sz="quarter" idx="12"/>
          </p:nvPr>
        </p:nvSpPr>
        <p:spPr/>
        <p:txBody>
          <a:bodyPr/>
          <a:lstStyle/>
          <a:p>
            <a:fld id="{75143087-39F4-C749-AFC7-FB31D276444B}" type="slidenum">
              <a:rPr lang="nl-NL" smtClean="0"/>
              <a:t>7</a:t>
            </a:fld>
            <a:endParaRPr lang="nl-NL"/>
          </a:p>
        </p:txBody>
      </p:sp>
      <p:sp>
        <p:nvSpPr>
          <p:cNvPr id="6" name="Title 1">
            <a:extLst>
              <a:ext uri="{FF2B5EF4-FFF2-40B4-BE49-F238E27FC236}">
                <a16:creationId xmlns:a16="http://schemas.microsoft.com/office/drawing/2014/main" id="{D62C0232-05AF-32E7-5013-F7EDE40DC2EC}"/>
              </a:ext>
            </a:extLst>
          </p:cNvPr>
          <p:cNvSpPr>
            <a:spLocks noGrp="1"/>
          </p:cNvSpPr>
          <p:nvPr>
            <p:ph type="title"/>
          </p:nvPr>
        </p:nvSpPr>
        <p:spPr>
          <a:xfrm>
            <a:off x="628650" y="0"/>
            <a:ext cx="7886700" cy="1325563"/>
          </a:xfrm>
        </p:spPr>
        <p:txBody>
          <a:bodyPr/>
          <a:lstStyle/>
          <a:p>
            <a:pPr algn="ctr"/>
            <a:r>
              <a:rPr lang="nl-NL" dirty="0" err="1"/>
              <a:t>Epistemic</a:t>
            </a:r>
            <a:r>
              <a:rPr lang="nl-NL" dirty="0"/>
              <a:t> </a:t>
            </a:r>
            <a:r>
              <a:rPr lang="nl-NL" dirty="0" err="1"/>
              <a:t>Opacity</a:t>
            </a:r>
            <a:endParaRPr lang="nl-NL" dirty="0"/>
          </a:p>
        </p:txBody>
      </p:sp>
      <p:sp>
        <p:nvSpPr>
          <p:cNvPr id="3" name="TextBox 2">
            <a:extLst>
              <a:ext uri="{FF2B5EF4-FFF2-40B4-BE49-F238E27FC236}">
                <a16:creationId xmlns:a16="http://schemas.microsoft.com/office/drawing/2014/main" id="{69CE583E-334B-B0C6-C204-98D3649392B8}"/>
              </a:ext>
            </a:extLst>
          </p:cNvPr>
          <p:cNvSpPr txBox="1"/>
          <p:nvPr/>
        </p:nvSpPr>
        <p:spPr>
          <a:xfrm>
            <a:off x="628650" y="5987023"/>
            <a:ext cx="8064500" cy="369332"/>
          </a:xfrm>
          <a:prstGeom prst="rect">
            <a:avLst/>
          </a:prstGeom>
          <a:noFill/>
        </p:spPr>
        <p:txBody>
          <a:bodyPr wrap="square" rtlCol="0">
            <a:spAutoFit/>
          </a:bodyPr>
          <a:lstStyle/>
          <a:p>
            <a:r>
              <a:rPr lang="en-GB" dirty="0">
                <a:solidFill>
                  <a:schemeClr val="bg1"/>
                </a:solidFill>
                <a:latin typeface="Futura Medium" panose="020B0602020204020303" pitchFamily="34" charset="-79"/>
                <a:cs typeface="Futura Medium" panose="020B0602020204020303" pitchFamily="34" charset="-79"/>
              </a:rPr>
              <a:t>“A computer trying to find its own blind spots cartoon” - DALL·E 2022-08-15 </a:t>
            </a:r>
          </a:p>
        </p:txBody>
      </p:sp>
      <p:pic>
        <p:nvPicPr>
          <p:cNvPr id="5" name="Picture 4" descr="A drawing of a car&#10;&#10;Description automatically generated with low confidence">
            <a:extLst>
              <a:ext uri="{FF2B5EF4-FFF2-40B4-BE49-F238E27FC236}">
                <a16:creationId xmlns:a16="http://schemas.microsoft.com/office/drawing/2014/main" id="{4BDDEE30-B22F-41DE-6DE4-C43A55C5F415}"/>
              </a:ext>
            </a:extLst>
          </p:cNvPr>
          <p:cNvPicPr>
            <a:picLocks noChangeAspect="1"/>
          </p:cNvPicPr>
          <p:nvPr/>
        </p:nvPicPr>
        <p:blipFill>
          <a:blip r:embed="rId3"/>
          <a:stretch>
            <a:fillRect/>
          </a:stretch>
        </p:blipFill>
        <p:spPr>
          <a:xfrm>
            <a:off x="2378430" y="1437958"/>
            <a:ext cx="4183940" cy="4183940"/>
          </a:xfrm>
          <a:prstGeom prst="rect">
            <a:avLst/>
          </a:prstGeom>
        </p:spPr>
      </p:pic>
    </p:spTree>
    <p:extLst>
      <p:ext uri="{BB962C8B-B14F-4D97-AF65-F5344CB8AC3E}">
        <p14:creationId xmlns:p14="http://schemas.microsoft.com/office/powerpoint/2010/main" val="1671049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356A1B-01C8-3B42-9258-0B192658BA61}"/>
              </a:ext>
            </a:extLst>
          </p:cNvPr>
          <p:cNvSpPr>
            <a:spLocks noGrp="1"/>
          </p:cNvSpPr>
          <p:nvPr>
            <p:ph type="sldNum" sz="quarter" idx="12"/>
          </p:nvPr>
        </p:nvSpPr>
        <p:spPr/>
        <p:txBody>
          <a:bodyPr/>
          <a:lstStyle/>
          <a:p>
            <a:fld id="{75143087-39F4-C749-AFC7-FB31D276444B}" type="slidenum">
              <a:rPr lang="nl-NL" smtClean="0"/>
              <a:t>8</a:t>
            </a:fld>
            <a:endParaRPr lang="nl-NL"/>
          </a:p>
        </p:txBody>
      </p:sp>
      <p:sp>
        <p:nvSpPr>
          <p:cNvPr id="6" name="Title 1">
            <a:extLst>
              <a:ext uri="{FF2B5EF4-FFF2-40B4-BE49-F238E27FC236}">
                <a16:creationId xmlns:a16="http://schemas.microsoft.com/office/drawing/2014/main" id="{D62C0232-05AF-32E7-5013-F7EDE40DC2EC}"/>
              </a:ext>
            </a:extLst>
          </p:cNvPr>
          <p:cNvSpPr>
            <a:spLocks noGrp="1"/>
          </p:cNvSpPr>
          <p:nvPr>
            <p:ph type="title"/>
          </p:nvPr>
        </p:nvSpPr>
        <p:spPr>
          <a:xfrm>
            <a:off x="628650" y="0"/>
            <a:ext cx="7886700" cy="1325563"/>
          </a:xfrm>
        </p:spPr>
        <p:txBody>
          <a:bodyPr/>
          <a:lstStyle/>
          <a:p>
            <a:pPr algn="ctr"/>
            <a:r>
              <a:rPr lang="nl-NL" dirty="0"/>
              <a:t>2. The Risk  Account of Objectivity</a:t>
            </a:r>
          </a:p>
        </p:txBody>
      </p:sp>
      <p:pic>
        <p:nvPicPr>
          <p:cNvPr id="2" name="Picture 1" descr="Diagram&#10;&#10;Description automatically generated with low confidence">
            <a:extLst>
              <a:ext uri="{FF2B5EF4-FFF2-40B4-BE49-F238E27FC236}">
                <a16:creationId xmlns:a16="http://schemas.microsoft.com/office/drawing/2014/main" id="{47503695-4F93-DB1F-167E-054470A8B217}"/>
              </a:ext>
            </a:extLst>
          </p:cNvPr>
          <p:cNvPicPr>
            <a:picLocks noChangeAspect="1"/>
          </p:cNvPicPr>
          <p:nvPr/>
        </p:nvPicPr>
        <p:blipFill rotWithShape="1">
          <a:blip r:embed="rId3"/>
          <a:srcRect r="634" b="43561"/>
          <a:stretch/>
        </p:blipFill>
        <p:spPr>
          <a:xfrm>
            <a:off x="227306" y="1958902"/>
            <a:ext cx="4773026" cy="2940196"/>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70F30B20-B46C-FEA9-DDC6-DC91DC74F029}"/>
              </a:ext>
            </a:extLst>
          </p:cNvPr>
          <p:cNvPicPr>
            <a:picLocks noChangeAspect="1"/>
          </p:cNvPicPr>
          <p:nvPr/>
        </p:nvPicPr>
        <p:blipFill rotWithShape="1">
          <a:blip r:embed="rId4"/>
          <a:srcRect r="1546" b="31592"/>
          <a:stretch/>
        </p:blipFill>
        <p:spPr>
          <a:xfrm>
            <a:off x="5347994" y="1682914"/>
            <a:ext cx="3568700" cy="3362395"/>
          </a:xfrm>
          <a:prstGeom prst="rect">
            <a:avLst/>
          </a:prstGeom>
        </p:spPr>
      </p:pic>
      <p:sp>
        <p:nvSpPr>
          <p:cNvPr id="7" name="Title 1">
            <a:extLst>
              <a:ext uri="{FF2B5EF4-FFF2-40B4-BE49-F238E27FC236}">
                <a16:creationId xmlns:a16="http://schemas.microsoft.com/office/drawing/2014/main" id="{283298EE-BDA9-393E-D3F5-842CB059AB24}"/>
              </a:ext>
            </a:extLst>
          </p:cNvPr>
          <p:cNvSpPr txBox="1">
            <a:spLocks/>
          </p:cNvSpPr>
          <p:nvPr/>
        </p:nvSpPr>
        <p:spPr>
          <a:xfrm>
            <a:off x="824985" y="5402660"/>
            <a:ext cx="8266261" cy="11728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chemeClr val="bg1"/>
                </a:solidFill>
                <a:latin typeface="FUTURA MEDIUM" panose="020B0602020204020303" pitchFamily="34" charset="-79"/>
                <a:ea typeface="Tahoma" panose="020B0604030504040204" pitchFamily="34" charset="0"/>
                <a:cs typeface="FUTURA MEDIUM" panose="020B0602020204020303" pitchFamily="34" charset="-79"/>
              </a:defRPr>
            </a:lvl1pPr>
          </a:lstStyle>
          <a:p>
            <a:r>
              <a:rPr lang="en-GB" sz="1600" dirty="0">
                <a:latin typeface="Futura Medium" panose="020B0602020204020303" pitchFamily="34" charset="-79"/>
                <a:cs typeface="Futura Medium" panose="020B0602020204020303" pitchFamily="34" charset="-79"/>
              </a:rPr>
              <a:t>History of Objectivity: Left hand-drawn droplets from visual inspection, Right photographed droplets using strob0scope. (From </a:t>
            </a:r>
            <a:r>
              <a:rPr lang="en-GB" sz="1600" i="1" dirty="0">
                <a:latin typeface="Futura Medium" panose="020B0602020204020303" pitchFamily="34" charset="-79"/>
                <a:cs typeface="Futura Medium" panose="020B0602020204020303" pitchFamily="34" charset="-79"/>
              </a:rPr>
              <a:t>Objectivity </a:t>
            </a:r>
            <a:r>
              <a:rPr lang="en-GB" sz="1600" dirty="0" err="1">
                <a:latin typeface="Futura Medium" panose="020B0602020204020303" pitchFamily="34" charset="-79"/>
                <a:cs typeface="Futura Medium" panose="020B0602020204020303" pitchFamily="34" charset="-79"/>
              </a:rPr>
              <a:t>Daston</a:t>
            </a:r>
            <a:r>
              <a:rPr lang="en-GB" sz="1600" dirty="0">
                <a:latin typeface="Futura Medium" panose="020B0602020204020303" pitchFamily="34" charset="-79"/>
                <a:cs typeface="Futura Medium" panose="020B0602020204020303" pitchFamily="34" charset="-79"/>
              </a:rPr>
              <a:t> and </a:t>
            </a:r>
            <a:r>
              <a:rPr lang="en-GB" sz="1600" dirty="0" err="1">
                <a:latin typeface="Futura Medium" panose="020B0602020204020303" pitchFamily="34" charset="-79"/>
                <a:cs typeface="Futura Medium" panose="020B0602020204020303" pitchFamily="34" charset="-79"/>
              </a:rPr>
              <a:t>Gallison</a:t>
            </a:r>
            <a:r>
              <a:rPr lang="en-GB" sz="1600" dirty="0">
                <a:latin typeface="Futura Medium" panose="020B0602020204020303" pitchFamily="34" charset="-79"/>
                <a:cs typeface="Futura Medium" panose="020B0602020204020303" pitchFamily="34" charset="-79"/>
              </a:rPr>
              <a:t>.)</a:t>
            </a:r>
            <a:endParaRPr lang="en-GB" sz="1600" b="0" dirty="0">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32029015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356A1B-01C8-3B42-9258-0B192658BA61}"/>
              </a:ext>
            </a:extLst>
          </p:cNvPr>
          <p:cNvSpPr>
            <a:spLocks noGrp="1"/>
          </p:cNvSpPr>
          <p:nvPr>
            <p:ph type="sldNum" sz="quarter" idx="12"/>
          </p:nvPr>
        </p:nvSpPr>
        <p:spPr/>
        <p:txBody>
          <a:bodyPr/>
          <a:lstStyle/>
          <a:p>
            <a:fld id="{75143087-39F4-C749-AFC7-FB31D276444B}" type="slidenum">
              <a:rPr lang="nl-NL" smtClean="0"/>
              <a:t>9</a:t>
            </a:fld>
            <a:endParaRPr lang="nl-NL"/>
          </a:p>
        </p:txBody>
      </p:sp>
      <p:sp>
        <p:nvSpPr>
          <p:cNvPr id="3" name="TextBox 2">
            <a:extLst>
              <a:ext uri="{FF2B5EF4-FFF2-40B4-BE49-F238E27FC236}">
                <a16:creationId xmlns:a16="http://schemas.microsoft.com/office/drawing/2014/main" id="{B9040BE9-E359-C355-9717-B3ED13619A2E}"/>
              </a:ext>
            </a:extLst>
          </p:cNvPr>
          <p:cNvSpPr txBox="1"/>
          <p:nvPr/>
        </p:nvSpPr>
        <p:spPr>
          <a:xfrm>
            <a:off x="633966" y="1730009"/>
            <a:ext cx="8333267" cy="3139321"/>
          </a:xfrm>
          <a:prstGeom prst="rect">
            <a:avLst/>
          </a:prstGeom>
          <a:noFill/>
        </p:spPr>
        <p:txBody>
          <a:bodyPr wrap="square" rtlCol="0">
            <a:spAutoFit/>
          </a:bodyPr>
          <a:lstStyle/>
          <a:p>
            <a:r>
              <a:rPr lang="en-US" sz="2200" dirty="0">
                <a:solidFill>
                  <a:schemeClr val="bg1"/>
                </a:solidFill>
                <a:latin typeface="Futura Medium" panose="020B0602020204020303" pitchFamily="34" charset="-79"/>
                <a:cs typeface="Futura Medium" panose="020B0602020204020303" pitchFamily="34" charset="-79"/>
              </a:rPr>
              <a:t>Inkeri Koskinen:</a:t>
            </a:r>
          </a:p>
          <a:p>
            <a:endParaRPr lang="en-US" sz="2200" dirty="0">
              <a:solidFill>
                <a:schemeClr val="bg1"/>
              </a:solidFill>
              <a:latin typeface="Futura Medium" panose="020B0602020204020303" pitchFamily="34" charset="-79"/>
              <a:cs typeface="Futura Medium" panose="020B0602020204020303" pitchFamily="34" charset="-79"/>
            </a:endParaRPr>
          </a:p>
          <a:p>
            <a:r>
              <a:rPr lang="en-US" sz="2200" dirty="0">
                <a:solidFill>
                  <a:schemeClr val="bg1"/>
                </a:solidFill>
                <a:latin typeface="Futura Medium" panose="020B0602020204020303" pitchFamily="34" charset="-79"/>
                <a:cs typeface="Futura Medium" panose="020B0602020204020303" pitchFamily="34" charset="-79"/>
              </a:rPr>
              <a:t>I argue that when we call X objective, we endorse it: we say that we rely on X, and that others should do so too. But the word ‘objective’ is reserved for a specific type of reliance: it is based on the belief that important epistemic risks arising from our imperfections as epistemic agents have been effectively averted. (2018: 1188) </a:t>
            </a:r>
          </a:p>
          <a:p>
            <a:endParaRPr lang="en-GB" sz="2200" b="1" dirty="0">
              <a:solidFill>
                <a:schemeClr val="bg1"/>
              </a:solidFill>
              <a:latin typeface="FUTURA MEDIUM" panose="020B0602020204020303" pitchFamily="34" charset="-79"/>
              <a:ea typeface="Tahoma" panose="020B0604030504040204" pitchFamily="34" charset="0"/>
              <a:cs typeface="FUTURA MEDIUM" panose="020B0602020204020303" pitchFamily="34" charset="-79"/>
            </a:endParaRPr>
          </a:p>
        </p:txBody>
      </p:sp>
    </p:spTree>
    <p:extLst>
      <p:ext uri="{BB962C8B-B14F-4D97-AF65-F5344CB8AC3E}">
        <p14:creationId xmlns:p14="http://schemas.microsoft.com/office/powerpoint/2010/main" val="2833066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32919</TotalTime>
  <Words>1166</Words>
  <Application>Microsoft Macintosh PowerPoint</Application>
  <PresentationFormat>On-screen Show (4:3)</PresentationFormat>
  <Paragraphs>131</Paragraphs>
  <Slides>24</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Calibri</vt:lpstr>
      <vt:lpstr>Calibri Light</vt:lpstr>
      <vt:lpstr>Futura Medium</vt:lpstr>
      <vt:lpstr>Futura Medium</vt:lpstr>
      <vt:lpstr>Wingdings</vt:lpstr>
      <vt:lpstr>Office Theme</vt:lpstr>
      <vt:lpstr>Objectivity in Practice: Disenchanting AI </vt:lpstr>
      <vt:lpstr>Mechanical Objectivity</vt:lpstr>
      <vt:lpstr>PowerPoint Presentation</vt:lpstr>
      <vt:lpstr>Outline</vt:lpstr>
      <vt:lpstr>1. The Epistemic Challenges of ML</vt:lpstr>
      <vt:lpstr>Epistemic Opacity</vt:lpstr>
      <vt:lpstr>Epistemic Opacity</vt:lpstr>
      <vt:lpstr>2. The Risk  Account of Objectivity</vt:lpstr>
      <vt:lpstr>PowerPoint Presentation</vt:lpstr>
      <vt:lpstr>Tools and Technology</vt:lpstr>
      <vt:lpstr>3. The Dilemma</vt:lpstr>
      <vt:lpstr>The Dilemma</vt:lpstr>
      <vt:lpstr>Images Recognition: Tool or Agent?</vt:lpstr>
      <vt:lpstr>Link Uncertainty: Diagnostic Tools</vt:lpstr>
      <vt:lpstr>4/ AI as an Epistemic agent</vt:lpstr>
      <vt:lpstr>Interpreting Artificial Epistemic Agents  as Alien Others</vt:lpstr>
      <vt:lpstr>Explanatory Coherence</vt:lpstr>
      <vt:lpstr>Loan Payment System</vt:lpstr>
      <vt:lpstr>Objective AI on a spectrum</vt:lpstr>
      <vt:lpstr>Thank you  Mark Theunissen  - M.R.Theunissen@tudelft.nl Jacob Browning - jb7286@nyu.edu  </vt:lpstr>
      <vt:lpstr>Selected Sources</vt:lpstr>
      <vt:lpstr>Interviewer.ai</vt:lpstr>
      <vt:lpstr>“We define explainability as the ability for the human user to understand the agent’s logic” (Rosenfeld and Richardson, 2019)  “an explanation is an ”interface” between humans and a decision maker that is both an accurate proxy of the decision maker and comprehensible to humans” (Guidotti et al, 2018)  “An explanation is additional meta information generated … to describe the feature importance or relevance of an input instance towards a particular output classification” (Das and Rad, 2020) </vt:lpstr>
      <vt:lpstr>Why XAI? Robbins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UD2010 Critical Reflections on Technology </dc:title>
  <dc:creator>Mark Theunissen</dc:creator>
  <cp:lastModifiedBy>Mark Theunissen</cp:lastModifiedBy>
  <cp:revision>585</cp:revision>
  <dcterms:created xsi:type="dcterms:W3CDTF">2021-11-06T20:46:32Z</dcterms:created>
  <dcterms:modified xsi:type="dcterms:W3CDTF">2022-08-16T21:16:44Z</dcterms:modified>
</cp:coreProperties>
</file>