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5" r:id="rId3"/>
    <p:sldId id="266" r:id="rId4"/>
    <p:sldId id="268" r:id="rId5"/>
    <p:sldId id="269" r:id="rId6"/>
    <p:sldId id="270" r:id="rId7"/>
    <p:sldId id="271" r:id="rId8"/>
    <p:sldId id="273" r:id="rId9"/>
    <p:sldId id="274" r:id="rId10"/>
    <p:sldId id="275" r:id="rId11"/>
    <p:sldId id="276" r:id="rId12"/>
    <p:sldId id="27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780210E-CF90-47B6-B38A-32FB06C1BE53}" v="3146" dt="2023-03-21T01:03:33.76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ke Browning" userId="e4d03c3f3ad43a22" providerId="LiveId" clId="{0780210E-CF90-47B6-B38A-32FB06C1BE53}"/>
    <pc:docChg chg="undo custSel addSld delSld modSld">
      <pc:chgData name="Jake Browning" userId="e4d03c3f3ad43a22" providerId="LiveId" clId="{0780210E-CF90-47B6-B38A-32FB06C1BE53}" dt="2023-03-21T01:03:33.763" v="3625" actId="20577"/>
      <pc:docMkLst>
        <pc:docMk/>
      </pc:docMkLst>
      <pc:sldChg chg="del">
        <pc:chgData name="Jake Browning" userId="e4d03c3f3ad43a22" providerId="LiveId" clId="{0780210E-CF90-47B6-B38A-32FB06C1BE53}" dt="2023-03-21T00:37:06.715" v="0" actId="2696"/>
        <pc:sldMkLst>
          <pc:docMk/>
          <pc:sldMk cId="704192535" sldId="263"/>
        </pc:sldMkLst>
      </pc:sldChg>
      <pc:sldChg chg="del">
        <pc:chgData name="Jake Browning" userId="e4d03c3f3ad43a22" providerId="LiveId" clId="{0780210E-CF90-47B6-B38A-32FB06C1BE53}" dt="2023-03-21T00:37:11.051" v="1" actId="2696"/>
        <pc:sldMkLst>
          <pc:docMk/>
          <pc:sldMk cId="3682189110" sldId="264"/>
        </pc:sldMkLst>
      </pc:sldChg>
      <pc:sldChg chg="modSp mod">
        <pc:chgData name="Jake Browning" userId="e4d03c3f3ad43a22" providerId="LiveId" clId="{0780210E-CF90-47B6-B38A-32FB06C1BE53}" dt="2023-03-21T00:38:25.417" v="294" actId="12"/>
        <pc:sldMkLst>
          <pc:docMk/>
          <pc:sldMk cId="2585169035" sldId="265"/>
        </pc:sldMkLst>
        <pc:spChg chg="mod">
          <ac:chgData name="Jake Browning" userId="e4d03c3f3ad43a22" providerId="LiveId" clId="{0780210E-CF90-47B6-B38A-32FB06C1BE53}" dt="2023-03-21T00:38:25.417" v="294" actId="12"/>
          <ac:spMkLst>
            <pc:docMk/>
            <pc:sldMk cId="2585169035" sldId="265"/>
            <ac:spMk id="3" creationId="{00000000-0000-0000-0000-000000000000}"/>
          </ac:spMkLst>
        </pc:spChg>
      </pc:sldChg>
      <pc:sldChg chg="modSp">
        <pc:chgData name="Jake Browning" userId="e4d03c3f3ad43a22" providerId="LiveId" clId="{0780210E-CF90-47B6-B38A-32FB06C1BE53}" dt="2023-03-21T00:45:40.342" v="919"/>
        <pc:sldMkLst>
          <pc:docMk/>
          <pc:sldMk cId="2942038097" sldId="266"/>
        </pc:sldMkLst>
        <pc:graphicFrameChg chg="mod">
          <ac:chgData name="Jake Browning" userId="e4d03c3f3ad43a22" providerId="LiveId" clId="{0780210E-CF90-47B6-B38A-32FB06C1BE53}" dt="2023-03-21T00:45:40.342" v="919"/>
          <ac:graphicFrameMkLst>
            <pc:docMk/>
            <pc:sldMk cId="2942038097" sldId="266"/>
            <ac:graphicFrameMk id="6" creationId="{65E667D7-EA85-C4C7-C7E5-C89F55820635}"/>
          </ac:graphicFrameMkLst>
        </pc:graphicFrameChg>
      </pc:sldChg>
      <pc:sldChg chg="modSp del">
        <pc:chgData name="Jake Browning" userId="e4d03c3f3ad43a22" providerId="LiveId" clId="{0780210E-CF90-47B6-B38A-32FB06C1BE53}" dt="2023-03-21T00:45:50.721" v="920" actId="2696"/>
        <pc:sldMkLst>
          <pc:docMk/>
          <pc:sldMk cId="156387644" sldId="267"/>
        </pc:sldMkLst>
        <pc:graphicFrameChg chg="mod">
          <ac:chgData name="Jake Browning" userId="e4d03c3f3ad43a22" providerId="LiveId" clId="{0780210E-CF90-47B6-B38A-32FB06C1BE53}" dt="2023-03-21T00:43:11.865" v="699" actId="20577"/>
          <ac:graphicFrameMkLst>
            <pc:docMk/>
            <pc:sldMk cId="156387644" sldId="267"/>
            <ac:graphicFrameMk id="6" creationId="{DE3ADA21-1071-5512-D6EE-C05172A8523A}"/>
          </ac:graphicFrameMkLst>
        </pc:graphicFrameChg>
      </pc:sldChg>
      <pc:sldChg chg="modSp mod">
        <pc:chgData name="Jake Browning" userId="e4d03c3f3ad43a22" providerId="LiveId" clId="{0780210E-CF90-47B6-B38A-32FB06C1BE53}" dt="2023-03-21T00:46:16.759" v="1026" actId="20577"/>
        <pc:sldMkLst>
          <pc:docMk/>
          <pc:sldMk cId="4055425661" sldId="268"/>
        </pc:sldMkLst>
        <pc:spChg chg="mod">
          <ac:chgData name="Jake Browning" userId="e4d03c3f3ad43a22" providerId="LiveId" clId="{0780210E-CF90-47B6-B38A-32FB06C1BE53}" dt="2023-03-21T00:46:16.759" v="1026" actId="20577"/>
          <ac:spMkLst>
            <pc:docMk/>
            <pc:sldMk cId="4055425661" sldId="268"/>
            <ac:spMk id="3" creationId="{00000000-0000-0000-0000-000000000000}"/>
          </ac:spMkLst>
        </pc:spChg>
      </pc:sldChg>
      <pc:sldChg chg="modSp">
        <pc:chgData name="Jake Browning" userId="e4d03c3f3ad43a22" providerId="LiveId" clId="{0780210E-CF90-47B6-B38A-32FB06C1BE53}" dt="2023-03-21T00:47:51.634" v="1271"/>
        <pc:sldMkLst>
          <pc:docMk/>
          <pc:sldMk cId="2383497825" sldId="269"/>
        </pc:sldMkLst>
        <pc:graphicFrameChg chg="mod">
          <ac:chgData name="Jake Browning" userId="e4d03c3f3ad43a22" providerId="LiveId" clId="{0780210E-CF90-47B6-B38A-32FB06C1BE53}" dt="2023-03-21T00:47:51.634" v="1271"/>
          <ac:graphicFrameMkLst>
            <pc:docMk/>
            <pc:sldMk cId="2383497825" sldId="269"/>
            <ac:graphicFrameMk id="6" creationId="{8892C185-8B05-6C2B-6AB6-FAEEA65DE26D}"/>
          </ac:graphicFrameMkLst>
        </pc:graphicFrameChg>
      </pc:sldChg>
      <pc:sldChg chg="modSp">
        <pc:chgData name="Jake Browning" userId="e4d03c3f3ad43a22" providerId="LiveId" clId="{0780210E-CF90-47B6-B38A-32FB06C1BE53}" dt="2023-03-21T00:52:34.183" v="2157" actId="20577"/>
        <pc:sldMkLst>
          <pc:docMk/>
          <pc:sldMk cId="1194715282" sldId="270"/>
        </pc:sldMkLst>
        <pc:graphicFrameChg chg="mod">
          <ac:chgData name="Jake Browning" userId="e4d03c3f3ad43a22" providerId="LiveId" clId="{0780210E-CF90-47B6-B38A-32FB06C1BE53}" dt="2023-03-21T00:52:34.183" v="2157" actId="20577"/>
          <ac:graphicFrameMkLst>
            <pc:docMk/>
            <pc:sldMk cId="1194715282" sldId="270"/>
            <ac:graphicFrameMk id="6" creationId="{AF5B7983-CF0B-318D-7476-EA69E2D7B436}"/>
          </ac:graphicFrameMkLst>
        </pc:graphicFrameChg>
      </pc:sldChg>
      <pc:sldChg chg="modSp">
        <pc:chgData name="Jake Browning" userId="e4d03c3f3ad43a22" providerId="LiveId" clId="{0780210E-CF90-47B6-B38A-32FB06C1BE53}" dt="2023-03-21T00:54:26.006" v="2314" actId="20577"/>
        <pc:sldMkLst>
          <pc:docMk/>
          <pc:sldMk cId="3655811704" sldId="271"/>
        </pc:sldMkLst>
        <pc:graphicFrameChg chg="mod">
          <ac:chgData name="Jake Browning" userId="e4d03c3f3ad43a22" providerId="LiveId" clId="{0780210E-CF90-47B6-B38A-32FB06C1BE53}" dt="2023-03-21T00:54:26.006" v="2314" actId="20577"/>
          <ac:graphicFrameMkLst>
            <pc:docMk/>
            <pc:sldMk cId="3655811704" sldId="271"/>
            <ac:graphicFrameMk id="6" creationId="{15338EC2-6046-EEC1-DEF5-22FA8150278D}"/>
          </ac:graphicFrameMkLst>
        </pc:graphicFrameChg>
      </pc:sldChg>
      <pc:sldChg chg="del">
        <pc:chgData name="Jake Browning" userId="e4d03c3f3ad43a22" providerId="LiveId" clId="{0780210E-CF90-47B6-B38A-32FB06C1BE53}" dt="2023-03-21T00:54:57.381" v="2315" actId="2696"/>
        <pc:sldMkLst>
          <pc:docMk/>
          <pc:sldMk cId="2369523896" sldId="272"/>
        </pc:sldMkLst>
      </pc:sldChg>
      <pc:sldChg chg="modSp mod">
        <pc:chgData name="Jake Browning" userId="e4d03c3f3ad43a22" providerId="LiveId" clId="{0780210E-CF90-47B6-B38A-32FB06C1BE53}" dt="2023-03-21T00:55:34.120" v="2397" actId="20577"/>
        <pc:sldMkLst>
          <pc:docMk/>
          <pc:sldMk cId="2731909596" sldId="273"/>
        </pc:sldMkLst>
        <pc:spChg chg="mod">
          <ac:chgData name="Jake Browning" userId="e4d03c3f3ad43a22" providerId="LiveId" clId="{0780210E-CF90-47B6-B38A-32FB06C1BE53}" dt="2023-03-21T00:55:34.120" v="2397" actId="20577"/>
          <ac:spMkLst>
            <pc:docMk/>
            <pc:sldMk cId="2731909596" sldId="273"/>
            <ac:spMk id="3" creationId="{00000000-0000-0000-0000-000000000000}"/>
          </ac:spMkLst>
        </pc:spChg>
      </pc:sldChg>
      <pc:sldChg chg="addSp modSp">
        <pc:chgData name="Jake Browning" userId="e4d03c3f3ad43a22" providerId="LiveId" clId="{0780210E-CF90-47B6-B38A-32FB06C1BE53}" dt="2023-03-21T00:57:33.764" v="2547" actId="20577"/>
        <pc:sldMkLst>
          <pc:docMk/>
          <pc:sldMk cId="3884437610" sldId="274"/>
        </pc:sldMkLst>
        <pc:spChg chg="add mod">
          <ac:chgData name="Jake Browning" userId="e4d03c3f3ad43a22" providerId="LiveId" clId="{0780210E-CF90-47B6-B38A-32FB06C1BE53}" dt="2023-03-21T00:56:41.474" v="2460"/>
          <ac:spMkLst>
            <pc:docMk/>
            <pc:sldMk cId="3884437610" sldId="274"/>
            <ac:spMk id="3" creationId="{211C4216-6C5E-1730-ACAD-0E5CC47E9453}"/>
          </ac:spMkLst>
        </pc:spChg>
        <pc:graphicFrameChg chg="mod">
          <ac:chgData name="Jake Browning" userId="e4d03c3f3ad43a22" providerId="LiveId" clId="{0780210E-CF90-47B6-B38A-32FB06C1BE53}" dt="2023-03-21T00:57:33.764" v="2547" actId="20577"/>
          <ac:graphicFrameMkLst>
            <pc:docMk/>
            <pc:sldMk cId="3884437610" sldId="274"/>
            <ac:graphicFrameMk id="6" creationId="{81390BC8-78B7-1AE6-08C0-D34CC2C76DEB}"/>
          </ac:graphicFrameMkLst>
        </pc:graphicFrameChg>
      </pc:sldChg>
      <pc:sldChg chg="modSp">
        <pc:chgData name="Jake Browning" userId="e4d03c3f3ad43a22" providerId="LiveId" clId="{0780210E-CF90-47B6-B38A-32FB06C1BE53}" dt="2023-03-21T00:58:50.434" v="2567" actId="20577"/>
        <pc:sldMkLst>
          <pc:docMk/>
          <pc:sldMk cId="2809826194" sldId="275"/>
        </pc:sldMkLst>
        <pc:graphicFrameChg chg="mod">
          <ac:chgData name="Jake Browning" userId="e4d03c3f3ad43a22" providerId="LiveId" clId="{0780210E-CF90-47B6-B38A-32FB06C1BE53}" dt="2023-03-21T00:58:50.434" v="2567" actId="20577"/>
          <ac:graphicFrameMkLst>
            <pc:docMk/>
            <pc:sldMk cId="2809826194" sldId="275"/>
            <ac:graphicFrameMk id="6" creationId="{3C276028-FDB9-35B3-A164-C355D615A835}"/>
          </ac:graphicFrameMkLst>
        </pc:graphicFrameChg>
      </pc:sldChg>
      <pc:sldChg chg="modSp">
        <pc:chgData name="Jake Browning" userId="e4d03c3f3ad43a22" providerId="LiveId" clId="{0780210E-CF90-47B6-B38A-32FB06C1BE53}" dt="2023-03-21T01:01:11.877" v="3138" actId="20577"/>
        <pc:sldMkLst>
          <pc:docMk/>
          <pc:sldMk cId="2621574774" sldId="276"/>
        </pc:sldMkLst>
        <pc:graphicFrameChg chg="mod">
          <ac:chgData name="Jake Browning" userId="e4d03c3f3ad43a22" providerId="LiveId" clId="{0780210E-CF90-47B6-B38A-32FB06C1BE53}" dt="2023-03-21T01:01:11.877" v="3138" actId="20577"/>
          <ac:graphicFrameMkLst>
            <pc:docMk/>
            <pc:sldMk cId="2621574774" sldId="276"/>
            <ac:graphicFrameMk id="6" creationId="{F39277B6-0FE5-178A-BA1B-1E98ADD753CB}"/>
          </ac:graphicFrameMkLst>
        </pc:graphicFrameChg>
      </pc:sldChg>
      <pc:sldChg chg="modSp add del">
        <pc:chgData name="Jake Browning" userId="e4d03c3f3ad43a22" providerId="LiveId" clId="{0780210E-CF90-47B6-B38A-32FB06C1BE53}" dt="2023-03-21T01:03:33.763" v="3625" actId="20577"/>
        <pc:sldMkLst>
          <pc:docMk/>
          <pc:sldMk cId="2188872605" sldId="277"/>
        </pc:sldMkLst>
        <pc:graphicFrameChg chg="mod">
          <ac:chgData name="Jake Browning" userId="e4d03c3f3ad43a22" providerId="LiveId" clId="{0780210E-CF90-47B6-B38A-32FB06C1BE53}" dt="2023-03-21T01:03:33.763" v="3625" actId="20577"/>
          <ac:graphicFrameMkLst>
            <pc:docMk/>
            <pc:sldMk cId="2188872605" sldId="277"/>
            <ac:graphicFrameMk id="6" creationId="{C6EB3B0C-9503-3BDD-A34C-4C1579C22164}"/>
          </ac:graphicFrameMkLst>
        </pc:graphicFrameChg>
      </pc:sldChg>
    </pc:docChg>
  </pc:docChgLst>
</pc:chgInfo>
</file>

<file path=ppt/diagrams/_rels/data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diagrams/_rels/data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svg"/><Relationship Id="rId1" Type="http://schemas.openxmlformats.org/officeDocument/2006/relationships/image" Target="../media/image10.png"/><Relationship Id="rId6" Type="http://schemas.openxmlformats.org/officeDocument/2006/relationships/image" Target="../media/image15.svg"/><Relationship Id="rId5" Type="http://schemas.openxmlformats.org/officeDocument/2006/relationships/image" Target="../media/image14.png"/><Relationship Id="rId4" Type="http://schemas.openxmlformats.org/officeDocument/2006/relationships/image" Target="../media/image13.svg"/></Relationships>
</file>

<file path=ppt/diagrams/_rels/drawing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diagrams/_rels/drawing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svg"/><Relationship Id="rId1" Type="http://schemas.openxmlformats.org/officeDocument/2006/relationships/image" Target="../media/image10.png"/><Relationship Id="rId6" Type="http://schemas.openxmlformats.org/officeDocument/2006/relationships/image" Target="../media/image15.svg"/><Relationship Id="rId5" Type="http://schemas.openxmlformats.org/officeDocument/2006/relationships/image" Target="../media/image14.png"/><Relationship Id="rId4" Type="http://schemas.openxmlformats.org/officeDocument/2006/relationships/image" Target="../media/image13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60207D9-1069-42AB-A09E-14B2F19AC7A6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EDDD3F12-BBD0-4AF0-BF11-1C3FFBF9FD12}">
      <dgm:prSet/>
      <dgm:spPr/>
      <dgm:t>
        <a:bodyPr/>
        <a:lstStyle/>
        <a:p>
          <a:r>
            <a:rPr lang="en-US" dirty="0"/>
            <a:t>Based on more traditional cognitive science tradition, with </a:t>
          </a:r>
          <a:r>
            <a:rPr lang="en-US" i="1" dirty="0"/>
            <a:t>some </a:t>
          </a:r>
          <a:r>
            <a:rPr lang="en-US" i="0" dirty="0"/>
            <a:t>distinction between syntax and semantics</a:t>
          </a:r>
          <a:endParaRPr lang="en-US" dirty="0"/>
        </a:p>
      </dgm:t>
    </dgm:pt>
    <dgm:pt modelId="{9B7C1809-C0B4-4584-9868-4388E7A09E14}" type="parTrans" cxnId="{90D6E935-9994-419D-97D9-7AAD82A8CF01}">
      <dgm:prSet/>
      <dgm:spPr/>
      <dgm:t>
        <a:bodyPr/>
        <a:lstStyle/>
        <a:p>
          <a:endParaRPr lang="en-US"/>
        </a:p>
      </dgm:t>
    </dgm:pt>
    <dgm:pt modelId="{DFB1C412-3172-4656-A29B-D18C2A6D67F3}" type="sibTrans" cxnId="{90D6E935-9994-419D-97D9-7AAD82A8CF01}">
      <dgm:prSet/>
      <dgm:spPr/>
      <dgm:t>
        <a:bodyPr/>
        <a:lstStyle/>
        <a:p>
          <a:endParaRPr lang="en-US"/>
        </a:p>
      </dgm:t>
    </dgm:pt>
    <dgm:pt modelId="{399DD65B-8AF1-4D7B-9499-D65AA38A31C3}">
      <dgm:prSet/>
      <dgm:spPr/>
      <dgm:t>
        <a:bodyPr/>
        <a:lstStyle/>
        <a:p>
          <a:r>
            <a:rPr lang="en-US" dirty="0"/>
            <a:t>Semantics concerns the meaning of the symbols or words—what they refer to</a:t>
          </a:r>
        </a:p>
      </dgm:t>
    </dgm:pt>
    <dgm:pt modelId="{EE743A02-89F1-4E0A-9318-9758920DFC2E}" type="parTrans" cxnId="{F03DD0F9-D2C1-4B86-B453-4BB9D59DBB51}">
      <dgm:prSet/>
      <dgm:spPr/>
      <dgm:t>
        <a:bodyPr/>
        <a:lstStyle/>
        <a:p>
          <a:endParaRPr lang="en-US"/>
        </a:p>
      </dgm:t>
    </dgm:pt>
    <dgm:pt modelId="{CA501E00-D6C7-4964-9ABD-3D1126E2584F}" type="sibTrans" cxnId="{F03DD0F9-D2C1-4B86-B453-4BB9D59DBB51}">
      <dgm:prSet/>
      <dgm:spPr/>
      <dgm:t>
        <a:bodyPr/>
        <a:lstStyle/>
        <a:p>
          <a:endParaRPr lang="en-US"/>
        </a:p>
      </dgm:t>
    </dgm:pt>
    <dgm:pt modelId="{63C5E95E-B9D7-4145-8C2E-732327F4F4D0}">
      <dgm:prSet/>
      <dgm:spPr/>
      <dgm:t>
        <a:bodyPr/>
        <a:lstStyle/>
        <a:p>
          <a:r>
            <a:rPr lang="en-US" dirty="0"/>
            <a:t>Syntax refers to the underlying rules governing the system</a:t>
          </a:r>
        </a:p>
        <a:p>
          <a:r>
            <a:rPr lang="en-US" dirty="0"/>
            <a:t>	Rules of grammar and derivation</a:t>
          </a:r>
        </a:p>
        <a:p>
          <a:r>
            <a:rPr lang="en-US" dirty="0"/>
            <a:t>	Rules of symbolic logic</a:t>
          </a:r>
        </a:p>
        <a:p>
          <a:r>
            <a:rPr lang="en-US" dirty="0"/>
            <a:t>	</a:t>
          </a:r>
        </a:p>
      </dgm:t>
    </dgm:pt>
    <dgm:pt modelId="{3B02449A-14DF-4309-8CAB-9E5C8CBDF783}" type="parTrans" cxnId="{D33CC8C8-BD5A-4AD9-8EE4-E8EEE07EC1E6}">
      <dgm:prSet/>
      <dgm:spPr/>
    </dgm:pt>
    <dgm:pt modelId="{02D38F54-9BE7-4ABF-84E9-CD0E3FD252ED}" type="sibTrans" cxnId="{D33CC8C8-BD5A-4AD9-8EE4-E8EEE07EC1E6}">
      <dgm:prSet/>
      <dgm:spPr/>
    </dgm:pt>
    <dgm:pt modelId="{FD4B5BBC-AE8A-46DE-A871-1D2DA200B541}" type="pres">
      <dgm:prSet presAssocID="{960207D9-1069-42AB-A09E-14B2F19AC7A6}" presName="linear" presStyleCnt="0">
        <dgm:presLayoutVars>
          <dgm:animLvl val="lvl"/>
          <dgm:resizeHandles val="exact"/>
        </dgm:presLayoutVars>
      </dgm:prSet>
      <dgm:spPr/>
    </dgm:pt>
    <dgm:pt modelId="{FC55DF75-8C48-45B5-9CE6-A9587CFDCAD9}" type="pres">
      <dgm:prSet presAssocID="{EDDD3F12-BBD0-4AF0-BF11-1C3FFBF9FD12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93CBE778-7D98-42B9-B0A5-6E79CADF4642}" type="pres">
      <dgm:prSet presAssocID="{DFB1C412-3172-4656-A29B-D18C2A6D67F3}" presName="spacer" presStyleCnt="0"/>
      <dgm:spPr/>
    </dgm:pt>
    <dgm:pt modelId="{8B67CC0C-5A44-494D-B4D7-00345CC8F150}" type="pres">
      <dgm:prSet presAssocID="{63C5E95E-B9D7-4145-8C2E-732327F4F4D0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B1497C10-6F09-4EFE-8086-3B3D51AE3E7F}" type="pres">
      <dgm:prSet presAssocID="{02D38F54-9BE7-4ABF-84E9-CD0E3FD252ED}" presName="spacer" presStyleCnt="0"/>
      <dgm:spPr/>
    </dgm:pt>
    <dgm:pt modelId="{F46DBFAE-F70E-4977-9C4A-1A3F5FEE0D6A}" type="pres">
      <dgm:prSet presAssocID="{399DD65B-8AF1-4D7B-9499-D65AA38A31C3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F45EF704-65E8-4A6E-A9C7-BB1A1DA4F456}" type="presOf" srcId="{399DD65B-8AF1-4D7B-9499-D65AA38A31C3}" destId="{F46DBFAE-F70E-4977-9C4A-1A3F5FEE0D6A}" srcOrd="0" destOrd="0" presId="urn:microsoft.com/office/officeart/2005/8/layout/vList2"/>
    <dgm:cxn modelId="{90D6E935-9994-419D-97D9-7AAD82A8CF01}" srcId="{960207D9-1069-42AB-A09E-14B2F19AC7A6}" destId="{EDDD3F12-BBD0-4AF0-BF11-1C3FFBF9FD12}" srcOrd="0" destOrd="0" parTransId="{9B7C1809-C0B4-4584-9868-4388E7A09E14}" sibTransId="{DFB1C412-3172-4656-A29B-D18C2A6D67F3}"/>
    <dgm:cxn modelId="{B53D4F36-98FA-4AFD-BE59-6090C6AF16C8}" type="presOf" srcId="{EDDD3F12-BBD0-4AF0-BF11-1C3FFBF9FD12}" destId="{FC55DF75-8C48-45B5-9CE6-A9587CFDCAD9}" srcOrd="0" destOrd="0" presId="urn:microsoft.com/office/officeart/2005/8/layout/vList2"/>
    <dgm:cxn modelId="{B8C3F285-ED41-40B4-B834-E46D8E1BCE7A}" type="presOf" srcId="{63C5E95E-B9D7-4145-8C2E-732327F4F4D0}" destId="{8B67CC0C-5A44-494D-B4D7-00345CC8F150}" srcOrd="0" destOrd="0" presId="urn:microsoft.com/office/officeart/2005/8/layout/vList2"/>
    <dgm:cxn modelId="{D33CC8C8-BD5A-4AD9-8EE4-E8EEE07EC1E6}" srcId="{960207D9-1069-42AB-A09E-14B2F19AC7A6}" destId="{63C5E95E-B9D7-4145-8C2E-732327F4F4D0}" srcOrd="1" destOrd="0" parTransId="{3B02449A-14DF-4309-8CAB-9E5C8CBDF783}" sibTransId="{02D38F54-9BE7-4ABF-84E9-CD0E3FD252ED}"/>
    <dgm:cxn modelId="{2CF3B6DA-C6C3-4B49-B54D-7E132B0DAB37}" type="presOf" srcId="{960207D9-1069-42AB-A09E-14B2F19AC7A6}" destId="{FD4B5BBC-AE8A-46DE-A871-1D2DA200B541}" srcOrd="0" destOrd="0" presId="urn:microsoft.com/office/officeart/2005/8/layout/vList2"/>
    <dgm:cxn modelId="{F03DD0F9-D2C1-4B86-B453-4BB9D59DBB51}" srcId="{960207D9-1069-42AB-A09E-14B2F19AC7A6}" destId="{399DD65B-8AF1-4D7B-9499-D65AA38A31C3}" srcOrd="2" destOrd="0" parTransId="{EE743A02-89F1-4E0A-9318-9758920DFC2E}" sibTransId="{CA501E00-D6C7-4964-9ABD-3D1126E2584F}"/>
    <dgm:cxn modelId="{2168133E-976F-41D6-B179-862E81697C1B}" type="presParOf" srcId="{FD4B5BBC-AE8A-46DE-A871-1D2DA200B541}" destId="{FC55DF75-8C48-45B5-9CE6-A9587CFDCAD9}" srcOrd="0" destOrd="0" presId="urn:microsoft.com/office/officeart/2005/8/layout/vList2"/>
    <dgm:cxn modelId="{AA5241F1-69E1-4030-A986-BDB2AF93C99E}" type="presParOf" srcId="{FD4B5BBC-AE8A-46DE-A871-1D2DA200B541}" destId="{93CBE778-7D98-42B9-B0A5-6E79CADF4642}" srcOrd="1" destOrd="0" presId="urn:microsoft.com/office/officeart/2005/8/layout/vList2"/>
    <dgm:cxn modelId="{B93B5D4B-5549-4019-81A3-D15AD96CB71F}" type="presParOf" srcId="{FD4B5BBC-AE8A-46DE-A871-1D2DA200B541}" destId="{8B67CC0C-5A44-494D-B4D7-00345CC8F150}" srcOrd="2" destOrd="0" presId="urn:microsoft.com/office/officeart/2005/8/layout/vList2"/>
    <dgm:cxn modelId="{C0267676-E8C3-4F06-8A8F-A50DC865529B}" type="presParOf" srcId="{FD4B5BBC-AE8A-46DE-A871-1D2DA200B541}" destId="{B1497C10-6F09-4EFE-8086-3B3D51AE3E7F}" srcOrd="3" destOrd="0" presId="urn:microsoft.com/office/officeart/2005/8/layout/vList2"/>
    <dgm:cxn modelId="{0C73DE46-A80A-4F5E-BA35-E7DE401C43A8}" type="presParOf" srcId="{FD4B5BBC-AE8A-46DE-A871-1D2DA200B541}" destId="{F46DBFAE-F70E-4977-9C4A-1A3F5FEE0D6A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D1FA157-2CCF-4CEB-8FB3-791DD1D7419E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F94828BF-1B74-47E2-AA81-CF6AA51D5837}">
      <dgm:prSet/>
      <dgm:spPr/>
      <dgm:t>
        <a:bodyPr/>
        <a:lstStyle/>
        <a:p>
          <a:r>
            <a:rPr lang="en-US" dirty="0"/>
            <a:t>Intentional Stance: We should ascribe understanding to a language model if it pays off to do so—if it is fruitful for making sense of their behavior</a:t>
          </a:r>
        </a:p>
      </dgm:t>
    </dgm:pt>
    <dgm:pt modelId="{FE2AD84B-C955-4D85-AC25-76150F8ACC5C}" type="parTrans" cxnId="{2E302487-6F74-4EE8-82B6-774BBB9F27BD}">
      <dgm:prSet/>
      <dgm:spPr/>
      <dgm:t>
        <a:bodyPr/>
        <a:lstStyle/>
        <a:p>
          <a:endParaRPr lang="en-US"/>
        </a:p>
      </dgm:t>
    </dgm:pt>
    <dgm:pt modelId="{491F78B2-8C56-4C2B-A4A1-D86DE7693443}" type="sibTrans" cxnId="{2E302487-6F74-4EE8-82B6-774BBB9F27BD}">
      <dgm:prSet/>
      <dgm:spPr/>
      <dgm:t>
        <a:bodyPr/>
        <a:lstStyle/>
        <a:p>
          <a:endParaRPr lang="en-US"/>
        </a:p>
      </dgm:t>
    </dgm:pt>
    <dgm:pt modelId="{F4ECA821-B872-461B-9352-FA6CB53E49D6}">
      <dgm:prSet/>
      <dgm:spPr/>
      <dgm:t>
        <a:bodyPr/>
        <a:lstStyle/>
        <a:p>
          <a:r>
            <a:rPr lang="en-US" dirty="0"/>
            <a:t>There is no fact of the matter whether a system genuinely understands, and it is not dependent on what is happening “under the hood”</a:t>
          </a:r>
        </a:p>
      </dgm:t>
    </dgm:pt>
    <dgm:pt modelId="{67836539-BB23-4C68-9D16-F80B046ACE4D}" type="parTrans" cxnId="{6F74F083-57CD-4649-BF39-35644730977F}">
      <dgm:prSet/>
      <dgm:spPr/>
      <dgm:t>
        <a:bodyPr/>
        <a:lstStyle/>
        <a:p>
          <a:endParaRPr lang="en-US"/>
        </a:p>
      </dgm:t>
    </dgm:pt>
    <dgm:pt modelId="{98B1E357-A4FF-45CE-A882-3AABD1E50DEA}" type="sibTrans" cxnId="{6F74F083-57CD-4649-BF39-35644730977F}">
      <dgm:prSet/>
      <dgm:spPr/>
      <dgm:t>
        <a:bodyPr/>
        <a:lstStyle/>
        <a:p>
          <a:endParaRPr lang="en-US"/>
        </a:p>
      </dgm:t>
    </dgm:pt>
    <dgm:pt modelId="{3B146062-1A12-47F5-B1D9-883B1DF452ED}" type="pres">
      <dgm:prSet presAssocID="{AD1FA157-2CCF-4CEB-8FB3-791DD1D7419E}" presName="linear" presStyleCnt="0">
        <dgm:presLayoutVars>
          <dgm:animLvl val="lvl"/>
          <dgm:resizeHandles val="exact"/>
        </dgm:presLayoutVars>
      </dgm:prSet>
      <dgm:spPr/>
    </dgm:pt>
    <dgm:pt modelId="{6B074BC9-3F7E-448F-9B3C-1EDE0C10D882}" type="pres">
      <dgm:prSet presAssocID="{F94828BF-1B74-47E2-AA81-CF6AA51D5837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7B7686F9-0DEE-4093-BD43-A965B7884054}" type="pres">
      <dgm:prSet presAssocID="{491F78B2-8C56-4C2B-A4A1-D86DE7693443}" presName="spacer" presStyleCnt="0"/>
      <dgm:spPr/>
    </dgm:pt>
    <dgm:pt modelId="{C1092417-ABDC-4DCE-B1DE-E01C5F8AD5E0}" type="pres">
      <dgm:prSet presAssocID="{F4ECA821-B872-461B-9352-FA6CB53E49D6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489A352D-7329-4E8F-9E51-03ED344ABF75}" type="presOf" srcId="{F94828BF-1B74-47E2-AA81-CF6AA51D5837}" destId="{6B074BC9-3F7E-448F-9B3C-1EDE0C10D882}" srcOrd="0" destOrd="0" presId="urn:microsoft.com/office/officeart/2005/8/layout/vList2"/>
    <dgm:cxn modelId="{850D225C-ADCD-469F-BE78-F24C01F34162}" type="presOf" srcId="{AD1FA157-2CCF-4CEB-8FB3-791DD1D7419E}" destId="{3B146062-1A12-47F5-B1D9-883B1DF452ED}" srcOrd="0" destOrd="0" presId="urn:microsoft.com/office/officeart/2005/8/layout/vList2"/>
    <dgm:cxn modelId="{9DF3A75A-1CA6-4EF4-9C91-4AB75A8912E4}" type="presOf" srcId="{F4ECA821-B872-461B-9352-FA6CB53E49D6}" destId="{C1092417-ABDC-4DCE-B1DE-E01C5F8AD5E0}" srcOrd="0" destOrd="0" presId="urn:microsoft.com/office/officeart/2005/8/layout/vList2"/>
    <dgm:cxn modelId="{6F74F083-57CD-4649-BF39-35644730977F}" srcId="{AD1FA157-2CCF-4CEB-8FB3-791DD1D7419E}" destId="{F4ECA821-B872-461B-9352-FA6CB53E49D6}" srcOrd="1" destOrd="0" parTransId="{67836539-BB23-4C68-9D16-F80B046ACE4D}" sibTransId="{98B1E357-A4FF-45CE-A882-3AABD1E50DEA}"/>
    <dgm:cxn modelId="{2E302487-6F74-4EE8-82B6-774BBB9F27BD}" srcId="{AD1FA157-2CCF-4CEB-8FB3-791DD1D7419E}" destId="{F94828BF-1B74-47E2-AA81-CF6AA51D5837}" srcOrd="0" destOrd="0" parTransId="{FE2AD84B-C955-4D85-AC25-76150F8ACC5C}" sibTransId="{491F78B2-8C56-4C2B-A4A1-D86DE7693443}"/>
    <dgm:cxn modelId="{0FA12A5E-1253-41B2-AD3A-88D0AFE35A7B}" type="presParOf" srcId="{3B146062-1A12-47F5-B1D9-883B1DF452ED}" destId="{6B074BC9-3F7E-448F-9B3C-1EDE0C10D882}" srcOrd="0" destOrd="0" presId="urn:microsoft.com/office/officeart/2005/8/layout/vList2"/>
    <dgm:cxn modelId="{A6F3DD4F-06C1-4E95-B101-C97FD83CB57E}" type="presParOf" srcId="{3B146062-1A12-47F5-B1D9-883B1DF452ED}" destId="{7B7686F9-0DEE-4093-BD43-A965B7884054}" srcOrd="1" destOrd="0" presId="urn:microsoft.com/office/officeart/2005/8/layout/vList2"/>
    <dgm:cxn modelId="{77646DF0-D91D-4DCA-AF11-108D80FD5178}" type="presParOf" srcId="{3B146062-1A12-47F5-B1D9-883B1DF452ED}" destId="{C1092417-ABDC-4DCE-B1DE-E01C5F8AD5E0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F4C4FA9-C5B3-47B3-BBBB-2ED1AF2D041F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8395DF06-3462-4D8E-B602-B4C882DD7D2C}">
      <dgm:prSet/>
      <dgm:spPr/>
      <dgm:t>
        <a:bodyPr/>
        <a:lstStyle/>
        <a:p>
          <a:r>
            <a:rPr lang="en-US" dirty="0"/>
            <a:t>Distributed semantics: Words get their meaning by their role in the broader pattern of words</a:t>
          </a:r>
        </a:p>
        <a:p>
          <a:r>
            <a:rPr lang="en-US" dirty="0"/>
            <a:t>Conceptual role semantics: Concepts get their meaning from their role in their relative role in the total system of concepts</a:t>
          </a:r>
        </a:p>
        <a:p>
          <a:r>
            <a:rPr lang="en-US" dirty="0"/>
            <a:t>Piantadosi: The system which learns to use language successfully should learn a roughly similar conceptual space to competent human speakers</a:t>
          </a:r>
        </a:p>
      </dgm:t>
    </dgm:pt>
    <dgm:pt modelId="{AB1C05DD-F926-4833-B1A8-878FF2150EB9}" type="parTrans" cxnId="{D9798EAB-6DAD-4D1C-9DD6-239865BEE338}">
      <dgm:prSet/>
      <dgm:spPr/>
      <dgm:t>
        <a:bodyPr/>
        <a:lstStyle/>
        <a:p>
          <a:endParaRPr lang="en-US"/>
        </a:p>
      </dgm:t>
    </dgm:pt>
    <dgm:pt modelId="{51EE581F-1272-4C4F-AFCC-790F8A41C71C}" type="sibTrans" cxnId="{D9798EAB-6DAD-4D1C-9DD6-239865BEE338}">
      <dgm:prSet/>
      <dgm:spPr/>
      <dgm:t>
        <a:bodyPr/>
        <a:lstStyle/>
        <a:p>
          <a:endParaRPr lang="en-US"/>
        </a:p>
      </dgm:t>
    </dgm:pt>
    <dgm:pt modelId="{1B663B88-F271-4B4C-A978-DC661E246362}" type="pres">
      <dgm:prSet presAssocID="{3F4C4FA9-C5B3-47B3-BBBB-2ED1AF2D041F}" presName="linear" presStyleCnt="0">
        <dgm:presLayoutVars>
          <dgm:animLvl val="lvl"/>
          <dgm:resizeHandles val="exact"/>
        </dgm:presLayoutVars>
      </dgm:prSet>
      <dgm:spPr/>
    </dgm:pt>
    <dgm:pt modelId="{493C8424-7909-4EC1-89C7-7222126C3340}" type="pres">
      <dgm:prSet presAssocID="{8395DF06-3462-4D8E-B602-B4C882DD7D2C}" presName="parentText" presStyleLbl="node1" presStyleIdx="0" presStyleCnt="1" custLinFactNeighborX="561" custLinFactNeighborY="31">
        <dgm:presLayoutVars>
          <dgm:chMax val="0"/>
          <dgm:bulletEnabled val="1"/>
        </dgm:presLayoutVars>
      </dgm:prSet>
      <dgm:spPr/>
    </dgm:pt>
  </dgm:ptLst>
  <dgm:cxnLst>
    <dgm:cxn modelId="{61E3FF6F-209A-420A-A450-38FBBB443619}" type="presOf" srcId="{8395DF06-3462-4D8E-B602-B4C882DD7D2C}" destId="{493C8424-7909-4EC1-89C7-7222126C3340}" srcOrd="0" destOrd="0" presId="urn:microsoft.com/office/officeart/2005/8/layout/vList2"/>
    <dgm:cxn modelId="{D9798EAB-6DAD-4D1C-9DD6-239865BEE338}" srcId="{3F4C4FA9-C5B3-47B3-BBBB-2ED1AF2D041F}" destId="{8395DF06-3462-4D8E-B602-B4C882DD7D2C}" srcOrd="0" destOrd="0" parTransId="{AB1C05DD-F926-4833-B1A8-878FF2150EB9}" sibTransId="{51EE581F-1272-4C4F-AFCC-790F8A41C71C}"/>
    <dgm:cxn modelId="{5D8DE4F5-3704-4F32-8FFB-CDE5F5E1046F}" type="presOf" srcId="{3F4C4FA9-C5B3-47B3-BBBB-2ED1AF2D041F}" destId="{1B663B88-F271-4B4C-A978-DC661E246362}" srcOrd="0" destOrd="0" presId="urn:microsoft.com/office/officeart/2005/8/layout/vList2"/>
    <dgm:cxn modelId="{E223D7C5-9BC1-455C-8E36-26A4A5A66694}" type="presParOf" srcId="{1B663B88-F271-4B4C-A978-DC661E246362}" destId="{493C8424-7909-4EC1-89C7-7222126C3340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6207D7B-8EEC-47B7-BBC7-CEC12AB80D9A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57EA15AC-3698-4904-A87F-F6BB7739A77C}">
      <dgm:prSet/>
      <dgm:spPr/>
      <dgm:t>
        <a:bodyPr/>
        <a:lstStyle/>
        <a:p>
          <a:r>
            <a:rPr lang="en-US" dirty="0"/>
            <a:t>The shortstop: understanding language requires understanding the kinds of minds that produce language</a:t>
          </a:r>
        </a:p>
      </dgm:t>
    </dgm:pt>
    <dgm:pt modelId="{9A829EB3-E618-4E20-B52B-D883A1C7E362}" type="parTrans" cxnId="{CDAE2572-B97E-4607-9776-E2D2CBAE62A2}">
      <dgm:prSet/>
      <dgm:spPr/>
      <dgm:t>
        <a:bodyPr/>
        <a:lstStyle/>
        <a:p>
          <a:endParaRPr lang="en-US"/>
        </a:p>
      </dgm:t>
    </dgm:pt>
    <dgm:pt modelId="{72D1ABE7-8956-4B34-B2B6-28FFF9E75ABD}" type="sibTrans" cxnId="{CDAE2572-B97E-4607-9776-E2D2CBAE62A2}">
      <dgm:prSet/>
      <dgm:spPr/>
      <dgm:t>
        <a:bodyPr/>
        <a:lstStyle/>
        <a:p>
          <a:endParaRPr lang="en-US"/>
        </a:p>
      </dgm:t>
    </dgm:pt>
    <dgm:pt modelId="{3A98F1A3-FA0D-4201-A90B-4C45D7ED9468}">
      <dgm:prSet/>
      <dgm:spPr/>
      <dgm:t>
        <a:bodyPr/>
        <a:lstStyle/>
        <a:p>
          <a:r>
            <a:rPr lang="en-US" dirty="0"/>
            <a:t>For this approach, the problem of language understanding isn’t figuring out what the words mean; it is about figuring out the intentions of the other person using the words, determining what they are trying to communicate</a:t>
          </a:r>
        </a:p>
      </dgm:t>
    </dgm:pt>
    <dgm:pt modelId="{DA6D0846-B319-4E1B-92AF-BA33DBE48EE2}" type="sibTrans" cxnId="{374A148F-A8E4-444C-B715-C2E453A14509}">
      <dgm:prSet/>
      <dgm:spPr/>
      <dgm:t>
        <a:bodyPr/>
        <a:lstStyle/>
        <a:p>
          <a:endParaRPr lang="en-US"/>
        </a:p>
      </dgm:t>
    </dgm:pt>
    <dgm:pt modelId="{3E9AD9E6-7A25-4DB9-8C9C-EDDE18142F7F}" type="parTrans" cxnId="{374A148F-A8E4-444C-B715-C2E453A14509}">
      <dgm:prSet/>
      <dgm:spPr/>
      <dgm:t>
        <a:bodyPr/>
        <a:lstStyle/>
        <a:p>
          <a:endParaRPr lang="en-US"/>
        </a:p>
      </dgm:t>
    </dgm:pt>
    <dgm:pt modelId="{BAF69AF8-29FB-4616-80BF-FF70A67849FF}" type="pres">
      <dgm:prSet presAssocID="{66207D7B-8EEC-47B7-BBC7-CEC12AB80D9A}" presName="linear" presStyleCnt="0">
        <dgm:presLayoutVars>
          <dgm:animLvl val="lvl"/>
          <dgm:resizeHandles val="exact"/>
        </dgm:presLayoutVars>
      </dgm:prSet>
      <dgm:spPr/>
    </dgm:pt>
    <dgm:pt modelId="{843AFAA4-92A4-4880-9A26-ACD5E9A8F986}" type="pres">
      <dgm:prSet presAssocID="{57EA15AC-3698-4904-A87F-F6BB7739A77C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098E6E5B-BC49-4764-9C2C-398A2F54E05E}" type="pres">
      <dgm:prSet presAssocID="{72D1ABE7-8956-4B34-B2B6-28FFF9E75ABD}" presName="spacer" presStyleCnt="0"/>
      <dgm:spPr/>
    </dgm:pt>
    <dgm:pt modelId="{7572335D-D897-41E0-B06A-4259588C4BE3}" type="pres">
      <dgm:prSet presAssocID="{3A98F1A3-FA0D-4201-A90B-4C45D7ED9468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8A61C408-2381-41DD-81D6-6D3213D00093}" type="presOf" srcId="{66207D7B-8EEC-47B7-BBC7-CEC12AB80D9A}" destId="{BAF69AF8-29FB-4616-80BF-FF70A67849FF}" srcOrd="0" destOrd="0" presId="urn:microsoft.com/office/officeart/2005/8/layout/vList2"/>
    <dgm:cxn modelId="{1F0F9C25-9BEC-4305-B64B-63C2210E5383}" type="presOf" srcId="{3A98F1A3-FA0D-4201-A90B-4C45D7ED9468}" destId="{7572335D-D897-41E0-B06A-4259588C4BE3}" srcOrd="0" destOrd="0" presId="urn:microsoft.com/office/officeart/2005/8/layout/vList2"/>
    <dgm:cxn modelId="{CDAE2572-B97E-4607-9776-E2D2CBAE62A2}" srcId="{66207D7B-8EEC-47B7-BBC7-CEC12AB80D9A}" destId="{57EA15AC-3698-4904-A87F-F6BB7739A77C}" srcOrd="0" destOrd="0" parTransId="{9A829EB3-E618-4E20-B52B-D883A1C7E362}" sibTransId="{72D1ABE7-8956-4B34-B2B6-28FFF9E75ABD}"/>
    <dgm:cxn modelId="{61049D83-BE05-4784-B295-25902596F825}" type="presOf" srcId="{57EA15AC-3698-4904-A87F-F6BB7739A77C}" destId="{843AFAA4-92A4-4880-9A26-ACD5E9A8F986}" srcOrd="0" destOrd="0" presId="urn:microsoft.com/office/officeart/2005/8/layout/vList2"/>
    <dgm:cxn modelId="{374A148F-A8E4-444C-B715-C2E453A14509}" srcId="{66207D7B-8EEC-47B7-BBC7-CEC12AB80D9A}" destId="{3A98F1A3-FA0D-4201-A90B-4C45D7ED9468}" srcOrd="1" destOrd="0" parTransId="{3E9AD9E6-7A25-4DB9-8C9C-EDDE18142F7F}" sibTransId="{DA6D0846-B319-4E1B-92AF-BA33DBE48EE2}"/>
    <dgm:cxn modelId="{5342F55F-3779-454B-8496-6AD91C5E38B0}" type="presParOf" srcId="{BAF69AF8-29FB-4616-80BF-FF70A67849FF}" destId="{843AFAA4-92A4-4880-9A26-ACD5E9A8F986}" srcOrd="0" destOrd="0" presId="urn:microsoft.com/office/officeart/2005/8/layout/vList2"/>
    <dgm:cxn modelId="{B76A60E1-D549-44B4-9801-20E5D32F3B6C}" type="presParOf" srcId="{BAF69AF8-29FB-4616-80BF-FF70A67849FF}" destId="{098E6E5B-BC49-4764-9C2C-398A2F54E05E}" srcOrd="1" destOrd="0" presId="urn:microsoft.com/office/officeart/2005/8/layout/vList2"/>
    <dgm:cxn modelId="{5F12B79D-A8F1-4B13-8798-B68CEDB7D604}" type="presParOf" srcId="{BAF69AF8-29FB-4616-80BF-FF70A67849FF}" destId="{7572335D-D897-41E0-B06A-4259588C4BE3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1BFDD05-C67F-4A35-A402-D087EFB79438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40DE502D-54F8-466A-9478-CD6F25BA4E8F}">
      <dgm:prSet/>
      <dgm:spPr/>
      <dgm:t>
        <a:bodyPr/>
        <a:lstStyle/>
        <a:p>
          <a:r>
            <a:rPr lang="en-US" dirty="0"/>
            <a:t>Third base: Linguistic meaning derives its meaning from the human way of life</a:t>
          </a:r>
        </a:p>
      </dgm:t>
    </dgm:pt>
    <dgm:pt modelId="{ED35A963-6579-4EB9-9F01-F4636AEA0FFD}" type="parTrans" cxnId="{E880F5EA-09A6-4F07-9A1A-5DEB11F3B58C}">
      <dgm:prSet/>
      <dgm:spPr/>
      <dgm:t>
        <a:bodyPr/>
        <a:lstStyle/>
        <a:p>
          <a:endParaRPr lang="en-US"/>
        </a:p>
      </dgm:t>
    </dgm:pt>
    <dgm:pt modelId="{3D206130-262A-4B0A-841F-DE0C87C722C7}" type="sibTrans" cxnId="{E880F5EA-09A6-4F07-9A1A-5DEB11F3B58C}">
      <dgm:prSet/>
      <dgm:spPr/>
      <dgm:t>
        <a:bodyPr/>
        <a:lstStyle/>
        <a:p>
          <a:endParaRPr lang="en-US"/>
        </a:p>
      </dgm:t>
    </dgm:pt>
    <dgm:pt modelId="{309EE531-513E-4C26-B72E-A8393C36E6E5}">
      <dgm:prSet/>
      <dgm:spPr/>
      <dgm:t>
        <a:bodyPr/>
        <a:lstStyle/>
        <a:p>
          <a:r>
            <a:rPr lang="en-US" dirty="0"/>
            <a:t>We expect language users to grasp that language is a cooperative endeavor between people, and we expect other speakers to act appropriately</a:t>
          </a:r>
        </a:p>
      </dgm:t>
    </dgm:pt>
    <dgm:pt modelId="{D6E8BF30-84E5-4360-A650-9D46F5A924A5}" type="parTrans" cxnId="{CF88A544-5BD8-4E6E-A6FC-D4172A7B6011}">
      <dgm:prSet/>
      <dgm:spPr/>
    </dgm:pt>
    <dgm:pt modelId="{7E0E4615-A67B-44D3-881D-F442BE296A1F}" type="sibTrans" cxnId="{CF88A544-5BD8-4E6E-A6FC-D4172A7B6011}">
      <dgm:prSet/>
      <dgm:spPr/>
    </dgm:pt>
    <dgm:pt modelId="{2B0CEA23-C379-4DD8-80F1-8FC0F96D44AA}" type="pres">
      <dgm:prSet presAssocID="{D1BFDD05-C67F-4A35-A402-D087EFB79438}" presName="linear" presStyleCnt="0">
        <dgm:presLayoutVars>
          <dgm:animLvl val="lvl"/>
          <dgm:resizeHandles val="exact"/>
        </dgm:presLayoutVars>
      </dgm:prSet>
      <dgm:spPr/>
    </dgm:pt>
    <dgm:pt modelId="{B46F2FBF-2CCA-41E6-BD71-0695F41FBAB3}" type="pres">
      <dgm:prSet presAssocID="{40DE502D-54F8-466A-9478-CD6F25BA4E8F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647CBB4F-C532-46DC-91CD-AB2B57094091}" type="pres">
      <dgm:prSet presAssocID="{3D206130-262A-4B0A-841F-DE0C87C722C7}" presName="spacer" presStyleCnt="0"/>
      <dgm:spPr/>
    </dgm:pt>
    <dgm:pt modelId="{2E2DDC5E-7036-4E12-99ED-B5B523226B15}" type="pres">
      <dgm:prSet presAssocID="{309EE531-513E-4C26-B72E-A8393C36E6E5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CF88A544-5BD8-4E6E-A6FC-D4172A7B6011}" srcId="{D1BFDD05-C67F-4A35-A402-D087EFB79438}" destId="{309EE531-513E-4C26-B72E-A8393C36E6E5}" srcOrd="1" destOrd="0" parTransId="{D6E8BF30-84E5-4360-A650-9D46F5A924A5}" sibTransId="{7E0E4615-A67B-44D3-881D-F442BE296A1F}"/>
    <dgm:cxn modelId="{9E7BBD47-3F43-45C2-971C-8F01ED791A15}" type="presOf" srcId="{40DE502D-54F8-466A-9478-CD6F25BA4E8F}" destId="{B46F2FBF-2CCA-41E6-BD71-0695F41FBAB3}" srcOrd="0" destOrd="0" presId="urn:microsoft.com/office/officeart/2005/8/layout/vList2"/>
    <dgm:cxn modelId="{CB0A6F4E-2347-4FA4-8786-A9EDE1418321}" type="presOf" srcId="{D1BFDD05-C67F-4A35-A402-D087EFB79438}" destId="{2B0CEA23-C379-4DD8-80F1-8FC0F96D44AA}" srcOrd="0" destOrd="0" presId="urn:microsoft.com/office/officeart/2005/8/layout/vList2"/>
    <dgm:cxn modelId="{351A66BC-CD78-4602-B5AF-122538B49882}" type="presOf" srcId="{309EE531-513E-4C26-B72E-A8393C36E6E5}" destId="{2E2DDC5E-7036-4E12-99ED-B5B523226B15}" srcOrd="0" destOrd="0" presId="urn:microsoft.com/office/officeart/2005/8/layout/vList2"/>
    <dgm:cxn modelId="{E880F5EA-09A6-4F07-9A1A-5DEB11F3B58C}" srcId="{D1BFDD05-C67F-4A35-A402-D087EFB79438}" destId="{40DE502D-54F8-466A-9478-CD6F25BA4E8F}" srcOrd="0" destOrd="0" parTransId="{ED35A963-6579-4EB9-9F01-F4636AEA0FFD}" sibTransId="{3D206130-262A-4B0A-841F-DE0C87C722C7}"/>
    <dgm:cxn modelId="{4DAB2795-BA92-44B4-B67F-40FDC1A1F2EA}" type="presParOf" srcId="{2B0CEA23-C379-4DD8-80F1-8FC0F96D44AA}" destId="{B46F2FBF-2CCA-41E6-BD71-0695F41FBAB3}" srcOrd="0" destOrd="0" presId="urn:microsoft.com/office/officeart/2005/8/layout/vList2"/>
    <dgm:cxn modelId="{C511FDE5-892A-4BC9-A60B-BEB40717EE56}" type="presParOf" srcId="{2B0CEA23-C379-4DD8-80F1-8FC0F96D44AA}" destId="{647CBB4F-C532-46DC-91CD-AB2B57094091}" srcOrd="1" destOrd="0" presId="urn:microsoft.com/office/officeart/2005/8/layout/vList2"/>
    <dgm:cxn modelId="{162914EF-4DCF-4FE9-B55A-50502E280A7F}" type="presParOf" srcId="{2B0CEA23-C379-4DD8-80F1-8FC0F96D44AA}" destId="{2E2DDC5E-7036-4E12-99ED-B5B523226B15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051BCD89-48CB-45F8-8A0F-B6E740CE31A7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4D4A89E6-4F6E-4A59-8155-8F76B89F5B3B}">
      <dgm:prSet/>
      <dgm:spPr/>
      <dgm:t>
        <a:bodyPr/>
        <a:lstStyle/>
        <a:p>
          <a:r>
            <a:rPr lang="en-US" dirty="0"/>
            <a:t>When conversing with others, we want other humans to behave as they should—where “should” can be cashed out as satisfying a host of different norms governing the conversation</a:t>
          </a:r>
        </a:p>
      </dgm:t>
    </dgm:pt>
    <dgm:pt modelId="{ED60A371-7F4D-466B-8BE5-BD4F0C516112}" type="parTrans" cxnId="{BEE6DCDD-9F53-48F3-8C4D-714140E2A142}">
      <dgm:prSet/>
      <dgm:spPr/>
      <dgm:t>
        <a:bodyPr/>
        <a:lstStyle/>
        <a:p>
          <a:endParaRPr lang="en-US"/>
        </a:p>
      </dgm:t>
    </dgm:pt>
    <dgm:pt modelId="{9A457AA5-7733-4555-B216-C0AFE089B412}" type="sibTrans" cxnId="{BEE6DCDD-9F53-48F3-8C4D-714140E2A142}">
      <dgm:prSet/>
      <dgm:spPr/>
      <dgm:t>
        <a:bodyPr/>
        <a:lstStyle/>
        <a:p>
          <a:endParaRPr lang="en-US"/>
        </a:p>
      </dgm:t>
    </dgm:pt>
    <dgm:pt modelId="{5160ED98-5B9B-4FEA-A402-4018A29ADDCF}">
      <dgm:prSet/>
      <dgm:spPr/>
      <dgm:t>
        <a:bodyPr/>
        <a:lstStyle/>
        <a:p>
          <a:r>
            <a:rPr lang="en-US" dirty="0"/>
            <a:t>Shanahan argues that we should not anthropomorphize systems that talk unless they are participating in the human form of life—the distinctive way humans engage with each other linguistically</a:t>
          </a:r>
        </a:p>
      </dgm:t>
    </dgm:pt>
    <dgm:pt modelId="{3B966F96-9394-424B-B4B3-1318E60D3712}" type="parTrans" cxnId="{DBB99CCD-A416-476D-B3B3-8E595DE0C9DA}">
      <dgm:prSet/>
      <dgm:spPr/>
      <dgm:t>
        <a:bodyPr/>
        <a:lstStyle/>
        <a:p>
          <a:endParaRPr lang="en-US"/>
        </a:p>
      </dgm:t>
    </dgm:pt>
    <dgm:pt modelId="{04E77084-34AF-496E-9C65-58454582E72E}" type="sibTrans" cxnId="{DBB99CCD-A416-476D-B3B3-8E595DE0C9DA}">
      <dgm:prSet/>
      <dgm:spPr/>
      <dgm:t>
        <a:bodyPr/>
        <a:lstStyle/>
        <a:p>
          <a:endParaRPr lang="en-US"/>
        </a:p>
      </dgm:t>
    </dgm:pt>
    <dgm:pt modelId="{05CBAC83-AA07-4802-BD97-71BFEE4BCCCF}">
      <dgm:prSet/>
      <dgm:spPr/>
      <dgm:t>
        <a:bodyPr/>
        <a:lstStyle/>
        <a:p>
          <a:r>
            <a:rPr lang="en-US" dirty="0"/>
            <a:t>The human form of life can be explored by thinking of the social conventions and norms which lay out how we engage with one another</a:t>
          </a:r>
        </a:p>
      </dgm:t>
    </dgm:pt>
    <dgm:pt modelId="{5AC9DF8D-B63F-4A0D-8085-1A249F5E538B}" type="sibTrans" cxnId="{8163AE9B-1600-43B5-97AD-6E412CE19757}">
      <dgm:prSet/>
      <dgm:spPr/>
      <dgm:t>
        <a:bodyPr/>
        <a:lstStyle/>
        <a:p>
          <a:endParaRPr lang="en-US"/>
        </a:p>
      </dgm:t>
    </dgm:pt>
    <dgm:pt modelId="{51E4CBDA-A322-48FB-B7BD-C72A47F8B34F}" type="parTrans" cxnId="{8163AE9B-1600-43B5-97AD-6E412CE19757}">
      <dgm:prSet/>
      <dgm:spPr/>
      <dgm:t>
        <a:bodyPr/>
        <a:lstStyle/>
        <a:p>
          <a:endParaRPr lang="en-US"/>
        </a:p>
      </dgm:t>
    </dgm:pt>
    <dgm:pt modelId="{A477BFB3-7C69-4B4F-B4AE-739836D4F309}" type="pres">
      <dgm:prSet presAssocID="{051BCD89-48CB-45F8-8A0F-B6E740CE31A7}" presName="root" presStyleCnt="0">
        <dgm:presLayoutVars>
          <dgm:dir/>
          <dgm:resizeHandles val="exact"/>
        </dgm:presLayoutVars>
      </dgm:prSet>
      <dgm:spPr/>
    </dgm:pt>
    <dgm:pt modelId="{05BF8264-34C0-4E31-AF69-FBEC3847ECB2}" type="pres">
      <dgm:prSet presAssocID="{4D4A89E6-4F6E-4A59-8155-8F76B89F5B3B}" presName="compNode" presStyleCnt="0"/>
      <dgm:spPr/>
    </dgm:pt>
    <dgm:pt modelId="{C769D894-65F0-423A-8987-5ED238F9CBDB}" type="pres">
      <dgm:prSet presAssocID="{4D4A89E6-4F6E-4A59-8155-8F76B89F5B3B}" presName="bgRect" presStyleLbl="bgShp" presStyleIdx="0" presStyleCnt="3"/>
      <dgm:spPr/>
    </dgm:pt>
    <dgm:pt modelId="{A2B72065-7653-4440-8B78-EC03292718BE}" type="pres">
      <dgm:prSet presAssocID="{4D4A89E6-4F6E-4A59-8155-8F76B89F5B3B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Group of People"/>
        </a:ext>
      </dgm:extLst>
    </dgm:pt>
    <dgm:pt modelId="{8C173049-6E22-42D2-91C7-4598BA1BCD3C}" type="pres">
      <dgm:prSet presAssocID="{4D4A89E6-4F6E-4A59-8155-8F76B89F5B3B}" presName="spaceRect" presStyleCnt="0"/>
      <dgm:spPr/>
    </dgm:pt>
    <dgm:pt modelId="{312528C5-FEEA-4732-B8DF-CC1055BB33C1}" type="pres">
      <dgm:prSet presAssocID="{4D4A89E6-4F6E-4A59-8155-8F76B89F5B3B}" presName="parTx" presStyleLbl="revTx" presStyleIdx="0" presStyleCnt="3">
        <dgm:presLayoutVars>
          <dgm:chMax val="0"/>
          <dgm:chPref val="0"/>
        </dgm:presLayoutVars>
      </dgm:prSet>
      <dgm:spPr/>
    </dgm:pt>
    <dgm:pt modelId="{D2A88824-2EEF-4ADB-9972-895538B0B8FC}" type="pres">
      <dgm:prSet presAssocID="{9A457AA5-7733-4555-B216-C0AFE089B412}" presName="sibTrans" presStyleCnt="0"/>
      <dgm:spPr/>
    </dgm:pt>
    <dgm:pt modelId="{2A6B1E5B-9520-435F-B39B-C4C81C4782B2}" type="pres">
      <dgm:prSet presAssocID="{5160ED98-5B9B-4FEA-A402-4018A29ADDCF}" presName="compNode" presStyleCnt="0"/>
      <dgm:spPr/>
    </dgm:pt>
    <dgm:pt modelId="{6B8F148D-4BB7-438A-B44B-7ADFD4882317}" type="pres">
      <dgm:prSet presAssocID="{5160ED98-5B9B-4FEA-A402-4018A29ADDCF}" presName="bgRect" presStyleLbl="bgShp" presStyleIdx="1" presStyleCnt="3" custLinFactNeighborX="561" custLinFactNeighborY="148"/>
      <dgm:spPr/>
    </dgm:pt>
    <dgm:pt modelId="{C2416D0E-1C18-4303-8178-7489842DE115}" type="pres">
      <dgm:prSet presAssocID="{5160ED98-5B9B-4FEA-A402-4018A29ADDCF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ongue"/>
        </a:ext>
      </dgm:extLst>
    </dgm:pt>
    <dgm:pt modelId="{A4F16628-F7CA-489F-8172-10F41AC93FE4}" type="pres">
      <dgm:prSet presAssocID="{5160ED98-5B9B-4FEA-A402-4018A29ADDCF}" presName="spaceRect" presStyleCnt="0"/>
      <dgm:spPr/>
    </dgm:pt>
    <dgm:pt modelId="{DB955EB8-2C77-4514-ACBA-B14090401390}" type="pres">
      <dgm:prSet presAssocID="{5160ED98-5B9B-4FEA-A402-4018A29ADDCF}" presName="parTx" presStyleLbl="revTx" presStyleIdx="1" presStyleCnt="3">
        <dgm:presLayoutVars>
          <dgm:chMax val="0"/>
          <dgm:chPref val="0"/>
        </dgm:presLayoutVars>
      </dgm:prSet>
      <dgm:spPr/>
    </dgm:pt>
    <dgm:pt modelId="{18416A84-6FBD-410A-AE55-EA7F131A17B9}" type="pres">
      <dgm:prSet presAssocID="{04E77084-34AF-496E-9C65-58454582E72E}" presName="sibTrans" presStyleCnt="0"/>
      <dgm:spPr/>
    </dgm:pt>
    <dgm:pt modelId="{7C195CF0-538F-4F0E-9B36-7CA7916D5A80}" type="pres">
      <dgm:prSet presAssocID="{05CBAC83-AA07-4802-BD97-71BFEE4BCCCF}" presName="compNode" presStyleCnt="0"/>
      <dgm:spPr/>
    </dgm:pt>
    <dgm:pt modelId="{8709BEC1-8C71-445C-8B61-AD29E36DDE92}" type="pres">
      <dgm:prSet presAssocID="{05CBAC83-AA07-4802-BD97-71BFEE4BCCCF}" presName="bgRect" presStyleLbl="bgShp" presStyleIdx="2" presStyleCnt="3"/>
      <dgm:spPr/>
    </dgm:pt>
    <dgm:pt modelId="{45BD1F5B-7E0B-47FF-8421-935B5800AFAB}" type="pres">
      <dgm:prSet presAssocID="{05CBAC83-AA07-4802-BD97-71BFEE4BCCCF}" presName="iconRect" presStyleLbl="node1" presStyleIdx="2" presStyleCnt="3" custLinFactNeighborX="3086" custLinFactNeighborY="-1029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onnections"/>
        </a:ext>
      </dgm:extLst>
    </dgm:pt>
    <dgm:pt modelId="{454982E7-DACC-4C57-882B-79890119BE9C}" type="pres">
      <dgm:prSet presAssocID="{05CBAC83-AA07-4802-BD97-71BFEE4BCCCF}" presName="spaceRect" presStyleCnt="0"/>
      <dgm:spPr/>
    </dgm:pt>
    <dgm:pt modelId="{432C5F5C-17F6-41AD-A87A-35C2D5D3809D}" type="pres">
      <dgm:prSet presAssocID="{05CBAC83-AA07-4802-BD97-71BFEE4BCCCF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8163AE9B-1600-43B5-97AD-6E412CE19757}" srcId="{051BCD89-48CB-45F8-8A0F-B6E740CE31A7}" destId="{05CBAC83-AA07-4802-BD97-71BFEE4BCCCF}" srcOrd="2" destOrd="0" parTransId="{51E4CBDA-A322-48FB-B7BD-C72A47F8B34F}" sibTransId="{5AC9DF8D-B63F-4A0D-8085-1A249F5E538B}"/>
    <dgm:cxn modelId="{173522C1-1C8A-4E45-8BF8-9AB368B90C90}" type="presOf" srcId="{051BCD89-48CB-45F8-8A0F-B6E740CE31A7}" destId="{A477BFB3-7C69-4B4F-B4AE-739836D4F309}" srcOrd="0" destOrd="0" presId="urn:microsoft.com/office/officeart/2018/2/layout/IconVerticalSolidList"/>
    <dgm:cxn modelId="{4D8A95C1-1BA0-4DEB-ACBC-B0D1486550B0}" type="presOf" srcId="{05CBAC83-AA07-4802-BD97-71BFEE4BCCCF}" destId="{432C5F5C-17F6-41AD-A87A-35C2D5D3809D}" srcOrd="0" destOrd="0" presId="urn:microsoft.com/office/officeart/2018/2/layout/IconVerticalSolidList"/>
    <dgm:cxn modelId="{DBB99CCD-A416-476D-B3B3-8E595DE0C9DA}" srcId="{051BCD89-48CB-45F8-8A0F-B6E740CE31A7}" destId="{5160ED98-5B9B-4FEA-A402-4018A29ADDCF}" srcOrd="1" destOrd="0" parTransId="{3B966F96-9394-424B-B4B3-1318E60D3712}" sibTransId="{04E77084-34AF-496E-9C65-58454582E72E}"/>
    <dgm:cxn modelId="{BEE6DCDD-9F53-48F3-8C4D-714140E2A142}" srcId="{051BCD89-48CB-45F8-8A0F-B6E740CE31A7}" destId="{4D4A89E6-4F6E-4A59-8155-8F76B89F5B3B}" srcOrd="0" destOrd="0" parTransId="{ED60A371-7F4D-466B-8BE5-BD4F0C516112}" sibTransId="{9A457AA5-7733-4555-B216-C0AFE089B412}"/>
    <dgm:cxn modelId="{88DC5BE2-62C2-43EC-9689-05E4845CA46B}" type="presOf" srcId="{4D4A89E6-4F6E-4A59-8155-8F76B89F5B3B}" destId="{312528C5-FEEA-4732-B8DF-CC1055BB33C1}" srcOrd="0" destOrd="0" presId="urn:microsoft.com/office/officeart/2018/2/layout/IconVerticalSolidList"/>
    <dgm:cxn modelId="{F151E0EC-2118-49C5-AE3C-9E8D93CD1DC0}" type="presOf" srcId="{5160ED98-5B9B-4FEA-A402-4018A29ADDCF}" destId="{DB955EB8-2C77-4514-ACBA-B14090401390}" srcOrd="0" destOrd="0" presId="urn:microsoft.com/office/officeart/2018/2/layout/IconVerticalSolidList"/>
    <dgm:cxn modelId="{59ACEB54-ECDC-44B1-AAFA-C60B7B4324A5}" type="presParOf" srcId="{A477BFB3-7C69-4B4F-B4AE-739836D4F309}" destId="{05BF8264-34C0-4E31-AF69-FBEC3847ECB2}" srcOrd="0" destOrd="0" presId="urn:microsoft.com/office/officeart/2018/2/layout/IconVerticalSolidList"/>
    <dgm:cxn modelId="{EE914AA7-301F-407A-8F8F-03AEFD68CD51}" type="presParOf" srcId="{05BF8264-34C0-4E31-AF69-FBEC3847ECB2}" destId="{C769D894-65F0-423A-8987-5ED238F9CBDB}" srcOrd="0" destOrd="0" presId="urn:microsoft.com/office/officeart/2018/2/layout/IconVerticalSolidList"/>
    <dgm:cxn modelId="{9C181EB4-5077-47F3-8230-6DAC85ED2C9B}" type="presParOf" srcId="{05BF8264-34C0-4E31-AF69-FBEC3847ECB2}" destId="{A2B72065-7653-4440-8B78-EC03292718BE}" srcOrd="1" destOrd="0" presId="urn:microsoft.com/office/officeart/2018/2/layout/IconVerticalSolidList"/>
    <dgm:cxn modelId="{D35F3570-B783-4D3E-9C8D-BB2E4F0922E4}" type="presParOf" srcId="{05BF8264-34C0-4E31-AF69-FBEC3847ECB2}" destId="{8C173049-6E22-42D2-91C7-4598BA1BCD3C}" srcOrd="2" destOrd="0" presId="urn:microsoft.com/office/officeart/2018/2/layout/IconVerticalSolidList"/>
    <dgm:cxn modelId="{DE3CBCA2-957F-40C5-9127-EC960B16BDB2}" type="presParOf" srcId="{05BF8264-34C0-4E31-AF69-FBEC3847ECB2}" destId="{312528C5-FEEA-4732-B8DF-CC1055BB33C1}" srcOrd="3" destOrd="0" presId="urn:microsoft.com/office/officeart/2018/2/layout/IconVerticalSolidList"/>
    <dgm:cxn modelId="{0A5E2EBA-F10C-4444-B0FB-B2D24D36EE77}" type="presParOf" srcId="{A477BFB3-7C69-4B4F-B4AE-739836D4F309}" destId="{D2A88824-2EEF-4ADB-9972-895538B0B8FC}" srcOrd="1" destOrd="0" presId="urn:microsoft.com/office/officeart/2018/2/layout/IconVerticalSolidList"/>
    <dgm:cxn modelId="{4BC8A3CD-F7EA-4954-8375-24F2034DE16F}" type="presParOf" srcId="{A477BFB3-7C69-4B4F-B4AE-739836D4F309}" destId="{2A6B1E5B-9520-435F-B39B-C4C81C4782B2}" srcOrd="2" destOrd="0" presId="urn:microsoft.com/office/officeart/2018/2/layout/IconVerticalSolidList"/>
    <dgm:cxn modelId="{20915099-9226-490B-A768-2D4CA653D5D1}" type="presParOf" srcId="{2A6B1E5B-9520-435F-B39B-C4C81C4782B2}" destId="{6B8F148D-4BB7-438A-B44B-7ADFD4882317}" srcOrd="0" destOrd="0" presId="urn:microsoft.com/office/officeart/2018/2/layout/IconVerticalSolidList"/>
    <dgm:cxn modelId="{B40DBACF-3911-44F9-B641-036F634D5AAB}" type="presParOf" srcId="{2A6B1E5B-9520-435F-B39B-C4C81C4782B2}" destId="{C2416D0E-1C18-4303-8178-7489842DE115}" srcOrd="1" destOrd="0" presId="urn:microsoft.com/office/officeart/2018/2/layout/IconVerticalSolidList"/>
    <dgm:cxn modelId="{BA8CAAC8-9ED3-48CC-87AF-C0A716648827}" type="presParOf" srcId="{2A6B1E5B-9520-435F-B39B-C4C81C4782B2}" destId="{A4F16628-F7CA-489F-8172-10F41AC93FE4}" srcOrd="2" destOrd="0" presId="urn:microsoft.com/office/officeart/2018/2/layout/IconVerticalSolidList"/>
    <dgm:cxn modelId="{43B06A66-5367-4E3A-BB6F-7D08DFB04E3E}" type="presParOf" srcId="{2A6B1E5B-9520-435F-B39B-C4C81C4782B2}" destId="{DB955EB8-2C77-4514-ACBA-B14090401390}" srcOrd="3" destOrd="0" presId="urn:microsoft.com/office/officeart/2018/2/layout/IconVerticalSolidList"/>
    <dgm:cxn modelId="{F8A5F6CC-1D36-4D43-B044-0C1E9AB666F2}" type="presParOf" srcId="{A477BFB3-7C69-4B4F-B4AE-739836D4F309}" destId="{18416A84-6FBD-410A-AE55-EA7F131A17B9}" srcOrd="3" destOrd="0" presId="urn:microsoft.com/office/officeart/2018/2/layout/IconVerticalSolidList"/>
    <dgm:cxn modelId="{2ADDC9B1-59BC-4888-8FEF-347B0EE92454}" type="presParOf" srcId="{A477BFB3-7C69-4B4F-B4AE-739836D4F309}" destId="{7C195CF0-538F-4F0E-9B36-7CA7916D5A80}" srcOrd="4" destOrd="0" presId="urn:microsoft.com/office/officeart/2018/2/layout/IconVerticalSolidList"/>
    <dgm:cxn modelId="{E2FC469F-C122-4AA5-8FE1-B34781E1D057}" type="presParOf" srcId="{7C195CF0-538F-4F0E-9B36-7CA7916D5A80}" destId="{8709BEC1-8C71-445C-8B61-AD29E36DDE92}" srcOrd="0" destOrd="0" presId="urn:microsoft.com/office/officeart/2018/2/layout/IconVerticalSolidList"/>
    <dgm:cxn modelId="{2547A118-5ACC-436C-8735-E14545B63426}" type="presParOf" srcId="{7C195CF0-538F-4F0E-9B36-7CA7916D5A80}" destId="{45BD1F5B-7E0B-47FF-8421-935B5800AFAB}" srcOrd="1" destOrd="0" presId="urn:microsoft.com/office/officeart/2018/2/layout/IconVerticalSolidList"/>
    <dgm:cxn modelId="{C67FD815-AAC0-4D7D-B268-9B0DE6317EBB}" type="presParOf" srcId="{7C195CF0-538F-4F0E-9B36-7CA7916D5A80}" destId="{454982E7-DACC-4C57-882B-79890119BE9C}" srcOrd="2" destOrd="0" presId="urn:microsoft.com/office/officeart/2018/2/layout/IconVerticalSolidList"/>
    <dgm:cxn modelId="{1B7B3DB4-8BC3-48AB-8657-29F09290EBC4}" type="presParOf" srcId="{7C195CF0-538F-4F0E-9B36-7CA7916D5A80}" destId="{432C5F5C-17F6-41AD-A87A-35C2D5D3809D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FB799096-790C-492B-8B96-71B9C46DE9FA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CDD215EB-BF3E-4934-935A-649A5810D5DE}">
      <dgm:prSet/>
      <dgm:spPr/>
      <dgm:t>
        <a:bodyPr/>
        <a:lstStyle/>
        <a:p>
          <a:r>
            <a:rPr lang="en-US" dirty="0"/>
            <a:t>Ascribing understanding to a language model is intrinsically anthropomorphizing; it means regarding it as </a:t>
          </a:r>
          <a:r>
            <a:rPr lang="en-US" i="1" dirty="0"/>
            <a:t>one of us</a:t>
          </a:r>
          <a:endParaRPr lang="en-US" dirty="0"/>
        </a:p>
      </dgm:t>
    </dgm:pt>
    <dgm:pt modelId="{CE705C8C-44A2-415A-B2CC-2D3CF55A6FEC}" type="parTrans" cxnId="{6599F752-82CF-4791-B1C2-9EA8DB398EF8}">
      <dgm:prSet/>
      <dgm:spPr/>
      <dgm:t>
        <a:bodyPr/>
        <a:lstStyle/>
        <a:p>
          <a:endParaRPr lang="en-US"/>
        </a:p>
      </dgm:t>
    </dgm:pt>
    <dgm:pt modelId="{327F3169-C8C0-4D01-B785-18A216BF9303}" type="sibTrans" cxnId="{6599F752-82CF-4791-B1C2-9EA8DB398EF8}">
      <dgm:prSet/>
      <dgm:spPr/>
      <dgm:t>
        <a:bodyPr/>
        <a:lstStyle/>
        <a:p>
          <a:endParaRPr lang="en-US"/>
        </a:p>
      </dgm:t>
    </dgm:pt>
    <dgm:pt modelId="{0F40A319-803C-42FB-BBC1-EC4227CCF015}">
      <dgm:prSet/>
      <dgm:spPr/>
      <dgm:t>
        <a:bodyPr/>
        <a:lstStyle/>
        <a:p>
          <a:r>
            <a:rPr lang="en-US" dirty="0"/>
            <a:t>We should not grade on a curve, treating occasional right answers or successes as outweighing gross failures—especially failures of morality or good sense</a:t>
          </a:r>
        </a:p>
      </dgm:t>
    </dgm:pt>
    <dgm:pt modelId="{4E822B44-6D5B-4E2A-8C3A-90C5B245390C}" type="parTrans" cxnId="{1D3D7D38-3BD2-4F1C-B06C-219E817E8F23}">
      <dgm:prSet/>
      <dgm:spPr/>
      <dgm:t>
        <a:bodyPr/>
        <a:lstStyle/>
        <a:p>
          <a:endParaRPr lang="en-US"/>
        </a:p>
      </dgm:t>
    </dgm:pt>
    <dgm:pt modelId="{81BC1EE8-5668-4086-BFC5-D0190C738B71}" type="sibTrans" cxnId="{1D3D7D38-3BD2-4F1C-B06C-219E817E8F23}">
      <dgm:prSet/>
      <dgm:spPr/>
      <dgm:t>
        <a:bodyPr/>
        <a:lstStyle/>
        <a:p>
          <a:endParaRPr lang="en-US"/>
        </a:p>
      </dgm:t>
    </dgm:pt>
    <dgm:pt modelId="{DF919B86-9971-4E49-9E17-4282928A61A1}">
      <dgm:prSet/>
      <dgm:spPr/>
      <dgm:t>
        <a:bodyPr/>
        <a:lstStyle/>
        <a:p>
          <a:r>
            <a:rPr lang="en-US" dirty="0"/>
            <a:t>The appropriate metric is the social norms governing appropriateness: regard these models as understanding when they behave as a decent, honest, responsible person</a:t>
          </a:r>
        </a:p>
      </dgm:t>
    </dgm:pt>
    <dgm:pt modelId="{311F0B4E-1966-4B01-8503-B66386071AD8}" type="parTrans" cxnId="{63CA5E99-2420-4AB4-BF42-4D429051BFF9}">
      <dgm:prSet/>
      <dgm:spPr/>
      <dgm:t>
        <a:bodyPr/>
        <a:lstStyle/>
        <a:p>
          <a:endParaRPr lang="en-US"/>
        </a:p>
      </dgm:t>
    </dgm:pt>
    <dgm:pt modelId="{80F3B995-2EB0-4AE4-B8D0-ACB07AAE30C5}" type="sibTrans" cxnId="{63CA5E99-2420-4AB4-BF42-4D429051BFF9}">
      <dgm:prSet/>
      <dgm:spPr/>
      <dgm:t>
        <a:bodyPr/>
        <a:lstStyle/>
        <a:p>
          <a:endParaRPr lang="en-US"/>
        </a:p>
      </dgm:t>
    </dgm:pt>
    <dgm:pt modelId="{BC1DBE5E-4E37-472C-9815-FAA3007D90F4}" type="pres">
      <dgm:prSet presAssocID="{FB799096-790C-492B-8B96-71B9C46DE9FA}" presName="root" presStyleCnt="0">
        <dgm:presLayoutVars>
          <dgm:dir/>
          <dgm:resizeHandles val="exact"/>
        </dgm:presLayoutVars>
      </dgm:prSet>
      <dgm:spPr/>
    </dgm:pt>
    <dgm:pt modelId="{B5EF3D85-1ECD-4226-B970-BC199973299B}" type="pres">
      <dgm:prSet presAssocID="{CDD215EB-BF3E-4934-935A-649A5810D5DE}" presName="compNode" presStyleCnt="0"/>
      <dgm:spPr/>
    </dgm:pt>
    <dgm:pt modelId="{085F84DB-EAB2-41A5-ABF3-43232E00A8B3}" type="pres">
      <dgm:prSet presAssocID="{CDD215EB-BF3E-4934-935A-649A5810D5DE}" presName="bgRect" presStyleLbl="bgShp" presStyleIdx="0" presStyleCnt="3" custLinFactNeighborX="420" custLinFactNeighborY="1332"/>
      <dgm:spPr/>
    </dgm:pt>
    <dgm:pt modelId="{4CD7A42C-CD1B-4377-8559-A217112A24E6}" type="pres">
      <dgm:prSet presAssocID="{CDD215EB-BF3E-4934-935A-649A5810D5DE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erson with Idea"/>
        </a:ext>
      </dgm:extLst>
    </dgm:pt>
    <dgm:pt modelId="{CB21399B-9526-4972-8962-14B8C12E7226}" type="pres">
      <dgm:prSet presAssocID="{CDD215EB-BF3E-4934-935A-649A5810D5DE}" presName="spaceRect" presStyleCnt="0"/>
      <dgm:spPr/>
    </dgm:pt>
    <dgm:pt modelId="{1B4948E8-E01E-4CFB-BE11-228281723AFF}" type="pres">
      <dgm:prSet presAssocID="{CDD215EB-BF3E-4934-935A-649A5810D5DE}" presName="parTx" presStyleLbl="revTx" presStyleIdx="0" presStyleCnt="3">
        <dgm:presLayoutVars>
          <dgm:chMax val="0"/>
          <dgm:chPref val="0"/>
        </dgm:presLayoutVars>
      </dgm:prSet>
      <dgm:spPr/>
    </dgm:pt>
    <dgm:pt modelId="{F323A546-F4B7-41D1-9381-739FAC5C1495}" type="pres">
      <dgm:prSet presAssocID="{327F3169-C8C0-4D01-B785-18A216BF9303}" presName="sibTrans" presStyleCnt="0"/>
      <dgm:spPr/>
    </dgm:pt>
    <dgm:pt modelId="{393A1752-5BA9-40D1-A324-F790E01CD1C0}" type="pres">
      <dgm:prSet presAssocID="{0F40A319-803C-42FB-BBC1-EC4227CCF015}" presName="compNode" presStyleCnt="0"/>
      <dgm:spPr/>
    </dgm:pt>
    <dgm:pt modelId="{C0CE0996-9A74-4D3F-986C-EF2CC3F66E40}" type="pres">
      <dgm:prSet presAssocID="{0F40A319-803C-42FB-BBC1-EC4227CCF015}" presName="bgRect" presStyleLbl="bgShp" presStyleIdx="1" presStyleCnt="3"/>
      <dgm:spPr/>
    </dgm:pt>
    <dgm:pt modelId="{615C3D59-F2A0-4BA0-BB21-FACCA64D9CA9}" type="pres">
      <dgm:prSet presAssocID="{0F40A319-803C-42FB-BBC1-EC4227CCF015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ad Face with No Fill"/>
        </a:ext>
      </dgm:extLst>
    </dgm:pt>
    <dgm:pt modelId="{B74ED9CE-075D-4D12-8EBE-A1BD3C989477}" type="pres">
      <dgm:prSet presAssocID="{0F40A319-803C-42FB-BBC1-EC4227CCF015}" presName="spaceRect" presStyleCnt="0"/>
      <dgm:spPr/>
    </dgm:pt>
    <dgm:pt modelId="{1F43CC69-347B-467B-AFBA-9A67D868D2CD}" type="pres">
      <dgm:prSet presAssocID="{0F40A319-803C-42FB-BBC1-EC4227CCF015}" presName="parTx" presStyleLbl="revTx" presStyleIdx="1" presStyleCnt="3">
        <dgm:presLayoutVars>
          <dgm:chMax val="0"/>
          <dgm:chPref val="0"/>
        </dgm:presLayoutVars>
      </dgm:prSet>
      <dgm:spPr/>
    </dgm:pt>
    <dgm:pt modelId="{33AA7461-DC47-4605-9260-9CA70A9B0C59}" type="pres">
      <dgm:prSet presAssocID="{81BC1EE8-5668-4086-BFC5-D0190C738B71}" presName="sibTrans" presStyleCnt="0"/>
      <dgm:spPr/>
    </dgm:pt>
    <dgm:pt modelId="{C42A643B-5E43-465F-A52A-F53E133580DD}" type="pres">
      <dgm:prSet presAssocID="{DF919B86-9971-4E49-9E17-4282928A61A1}" presName="compNode" presStyleCnt="0"/>
      <dgm:spPr/>
    </dgm:pt>
    <dgm:pt modelId="{748DA6B7-7E9C-4A98-822B-2F0FF8D064D6}" type="pres">
      <dgm:prSet presAssocID="{DF919B86-9971-4E49-9E17-4282928A61A1}" presName="bgRect" presStyleLbl="bgShp" presStyleIdx="2" presStyleCnt="3"/>
      <dgm:spPr/>
    </dgm:pt>
    <dgm:pt modelId="{04347E6E-821E-49A1-B000-87CE013E87C0}" type="pres">
      <dgm:prSet presAssocID="{DF919B86-9971-4E49-9E17-4282928A61A1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Irritant"/>
        </a:ext>
      </dgm:extLst>
    </dgm:pt>
    <dgm:pt modelId="{9A8A81BF-1FCF-441E-9E43-1FD9D2012341}" type="pres">
      <dgm:prSet presAssocID="{DF919B86-9971-4E49-9E17-4282928A61A1}" presName="spaceRect" presStyleCnt="0"/>
      <dgm:spPr/>
    </dgm:pt>
    <dgm:pt modelId="{66CBE6D5-DC5F-425E-805E-F1DC5BBDBE24}" type="pres">
      <dgm:prSet presAssocID="{DF919B86-9971-4E49-9E17-4282928A61A1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1D3D7D38-3BD2-4F1C-B06C-219E817E8F23}" srcId="{FB799096-790C-492B-8B96-71B9C46DE9FA}" destId="{0F40A319-803C-42FB-BBC1-EC4227CCF015}" srcOrd="1" destOrd="0" parTransId="{4E822B44-6D5B-4E2A-8C3A-90C5B245390C}" sibTransId="{81BC1EE8-5668-4086-BFC5-D0190C738B71}"/>
    <dgm:cxn modelId="{6599F752-82CF-4791-B1C2-9EA8DB398EF8}" srcId="{FB799096-790C-492B-8B96-71B9C46DE9FA}" destId="{CDD215EB-BF3E-4934-935A-649A5810D5DE}" srcOrd="0" destOrd="0" parTransId="{CE705C8C-44A2-415A-B2CC-2D3CF55A6FEC}" sibTransId="{327F3169-C8C0-4D01-B785-18A216BF9303}"/>
    <dgm:cxn modelId="{76F8E780-92AD-4FD9-B3FA-F1AFE4CA4B0C}" type="presOf" srcId="{FB799096-790C-492B-8B96-71B9C46DE9FA}" destId="{BC1DBE5E-4E37-472C-9815-FAA3007D90F4}" srcOrd="0" destOrd="0" presId="urn:microsoft.com/office/officeart/2018/2/layout/IconVerticalSolidList"/>
    <dgm:cxn modelId="{F87A5083-956F-4DFF-949A-CB12763CDCD2}" type="presOf" srcId="{CDD215EB-BF3E-4934-935A-649A5810D5DE}" destId="{1B4948E8-E01E-4CFB-BE11-228281723AFF}" srcOrd="0" destOrd="0" presId="urn:microsoft.com/office/officeart/2018/2/layout/IconVerticalSolidList"/>
    <dgm:cxn modelId="{F683598D-8A96-4120-AF25-4F6B871302CF}" type="presOf" srcId="{DF919B86-9971-4E49-9E17-4282928A61A1}" destId="{66CBE6D5-DC5F-425E-805E-F1DC5BBDBE24}" srcOrd="0" destOrd="0" presId="urn:microsoft.com/office/officeart/2018/2/layout/IconVerticalSolidList"/>
    <dgm:cxn modelId="{63CA5E99-2420-4AB4-BF42-4D429051BFF9}" srcId="{FB799096-790C-492B-8B96-71B9C46DE9FA}" destId="{DF919B86-9971-4E49-9E17-4282928A61A1}" srcOrd="2" destOrd="0" parTransId="{311F0B4E-1966-4B01-8503-B66386071AD8}" sibTransId="{80F3B995-2EB0-4AE4-B8D0-ACB07AAE30C5}"/>
    <dgm:cxn modelId="{21F3BDC9-8BF6-4D62-AF45-38C03D5809B5}" type="presOf" srcId="{0F40A319-803C-42FB-BBC1-EC4227CCF015}" destId="{1F43CC69-347B-467B-AFBA-9A67D868D2CD}" srcOrd="0" destOrd="0" presId="urn:microsoft.com/office/officeart/2018/2/layout/IconVerticalSolidList"/>
    <dgm:cxn modelId="{404F1304-FFB5-4411-9C6D-A466C9DF9E11}" type="presParOf" srcId="{BC1DBE5E-4E37-472C-9815-FAA3007D90F4}" destId="{B5EF3D85-1ECD-4226-B970-BC199973299B}" srcOrd="0" destOrd="0" presId="urn:microsoft.com/office/officeart/2018/2/layout/IconVerticalSolidList"/>
    <dgm:cxn modelId="{17842518-2EBC-44EB-B20F-877BE8513B51}" type="presParOf" srcId="{B5EF3D85-1ECD-4226-B970-BC199973299B}" destId="{085F84DB-EAB2-41A5-ABF3-43232E00A8B3}" srcOrd="0" destOrd="0" presId="urn:microsoft.com/office/officeart/2018/2/layout/IconVerticalSolidList"/>
    <dgm:cxn modelId="{FED89ACB-F9FC-49B6-B01E-6604C2337EEF}" type="presParOf" srcId="{B5EF3D85-1ECD-4226-B970-BC199973299B}" destId="{4CD7A42C-CD1B-4377-8559-A217112A24E6}" srcOrd="1" destOrd="0" presId="urn:microsoft.com/office/officeart/2018/2/layout/IconVerticalSolidList"/>
    <dgm:cxn modelId="{966AF019-1E95-42E4-8CB7-F4583260B3CF}" type="presParOf" srcId="{B5EF3D85-1ECD-4226-B970-BC199973299B}" destId="{CB21399B-9526-4972-8962-14B8C12E7226}" srcOrd="2" destOrd="0" presId="urn:microsoft.com/office/officeart/2018/2/layout/IconVerticalSolidList"/>
    <dgm:cxn modelId="{AA7B5BD2-4BCB-4906-AFEE-0A8C8F347C9C}" type="presParOf" srcId="{B5EF3D85-1ECD-4226-B970-BC199973299B}" destId="{1B4948E8-E01E-4CFB-BE11-228281723AFF}" srcOrd="3" destOrd="0" presId="urn:microsoft.com/office/officeart/2018/2/layout/IconVerticalSolidList"/>
    <dgm:cxn modelId="{5DA8EE37-6036-48CF-AE66-1DDA863C067F}" type="presParOf" srcId="{BC1DBE5E-4E37-472C-9815-FAA3007D90F4}" destId="{F323A546-F4B7-41D1-9381-739FAC5C1495}" srcOrd="1" destOrd="0" presId="urn:microsoft.com/office/officeart/2018/2/layout/IconVerticalSolidList"/>
    <dgm:cxn modelId="{C141139D-F844-4688-B228-192DDF37FA79}" type="presParOf" srcId="{BC1DBE5E-4E37-472C-9815-FAA3007D90F4}" destId="{393A1752-5BA9-40D1-A324-F790E01CD1C0}" srcOrd="2" destOrd="0" presId="urn:microsoft.com/office/officeart/2018/2/layout/IconVerticalSolidList"/>
    <dgm:cxn modelId="{FCB521D8-6173-4C08-8582-AD2546165522}" type="presParOf" srcId="{393A1752-5BA9-40D1-A324-F790E01CD1C0}" destId="{C0CE0996-9A74-4D3F-986C-EF2CC3F66E40}" srcOrd="0" destOrd="0" presId="urn:microsoft.com/office/officeart/2018/2/layout/IconVerticalSolidList"/>
    <dgm:cxn modelId="{D9C70012-3D4F-45C2-9A26-F9F51A824204}" type="presParOf" srcId="{393A1752-5BA9-40D1-A324-F790E01CD1C0}" destId="{615C3D59-F2A0-4BA0-BB21-FACCA64D9CA9}" srcOrd="1" destOrd="0" presId="urn:microsoft.com/office/officeart/2018/2/layout/IconVerticalSolidList"/>
    <dgm:cxn modelId="{CAD2589C-6541-4826-8BC6-4D46561B9DB9}" type="presParOf" srcId="{393A1752-5BA9-40D1-A324-F790E01CD1C0}" destId="{B74ED9CE-075D-4D12-8EBE-A1BD3C989477}" srcOrd="2" destOrd="0" presId="urn:microsoft.com/office/officeart/2018/2/layout/IconVerticalSolidList"/>
    <dgm:cxn modelId="{5544A79B-7943-4733-B41E-498C244223BB}" type="presParOf" srcId="{393A1752-5BA9-40D1-A324-F790E01CD1C0}" destId="{1F43CC69-347B-467B-AFBA-9A67D868D2CD}" srcOrd="3" destOrd="0" presId="urn:microsoft.com/office/officeart/2018/2/layout/IconVerticalSolidList"/>
    <dgm:cxn modelId="{C88C21FF-611F-4095-B731-01ADBA6950F1}" type="presParOf" srcId="{BC1DBE5E-4E37-472C-9815-FAA3007D90F4}" destId="{33AA7461-DC47-4605-9260-9CA70A9B0C59}" srcOrd="3" destOrd="0" presId="urn:microsoft.com/office/officeart/2018/2/layout/IconVerticalSolidList"/>
    <dgm:cxn modelId="{15298218-51D3-44EC-827D-710E75503754}" type="presParOf" srcId="{BC1DBE5E-4E37-472C-9815-FAA3007D90F4}" destId="{C42A643B-5E43-465F-A52A-F53E133580DD}" srcOrd="4" destOrd="0" presId="urn:microsoft.com/office/officeart/2018/2/layout/IconVerticalSolidList"/>
    <dgm:cxn modelId="{B8A349A4-F629-4BEA-9641-9A421657AB4E}" type="presParOf" srcId="{C42A643B-5E43-465F-A52A-F53E133580DD}" destId="{748DA6B7-7E9C-4A98-822B-2F0FF8D064D6}" srcOrd="0" destOrd="0" presId="urn:microsoft.com/office/officeart/2018/2/layout/IconVerticalSolidList"/>
    <dgm:cxn modelId="{193C115D-BEA8-40C2-9F28-6892E48E06B9}" type="presParOf" srcId="{C42A643B-5E43-465F-A52A-F53E133580DD}" destId="{04347E6E-821E-49A1-B000-87CE013E87C0}" srcOrd="1" destOrd="0" presId="urn:microsoft.com/office/officeart/2018/2/layout/IconVerticalSolidList"/>
    <dgm:cxn modelId="{DACF8948-9954-489E-9C0D-157A421CCFD9}" type="presParOf" srcId="{C42A643B-5E43-465F-A52A-F53E133580DD}" destId="{9A8A81BF-1FCF-441E-9E43-1FD9D2012341}" srcOrd="2" destOrd="0" presId="urn:microsoft.com/office/officeart/2018/2/layout/IconVerticalSolidList"/>
    <dgm:cxn modelId="{D4C51B00-30A9-4ED6-A58D-9706694D2C00}" type="presParOf" srcId="{C42A643B-5E43-465F-A52A-F53E133580DD}" destId="{66CBE6D5-DC5F-425E-805E-F1DC5BBDBE24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E974A401-DD06-4408-A72F-3DE55EA7926F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F2AC54BE-BCE4-4AFC-94A4-903762F3F2F1}">
      <dgm:prSet/>
      <dgm:spPr/>
      <dgm:t>
        <a:bodyPr/>
        <a:lstStyle/>
        <a:p>
          <a:r>
            <a:rPr lang="en-US" dirty="0"/>
            <a:t>First base: It understands if its mind  works the same way, and acquires semantics the same way, as humans do</a:t>
          </a:r>
        </a:p>
      </dgm:t>
    </dgm:pt>
    <dgm:pt modelId="{685B76EC-162D-4F14-9A61-D50972338E67}" type="parTrans" cxnId="{143A2EA8-8028-48BA-B551-13E4457D7596}">
      <dgm:prSet/>
      <dgm:spPr/>
      <dgm:t>
        <a:bodyPr/>
        <a:lstStyle/>
        <a:p>
          <a:endParaRPr lang="en-US"/>
        </a:p>
      </dgm:t>
    </dgm:pt>
    <dgm:pt modelId="{2A37D5B6-543D-4B86-9092-69F179A2C07F}" type="sibTrans" cxnId="{143A2EA8-8028-48BA-B551-13E4457D7596}">
      <dgm:prSet/>
      <dgm:spPr/>
      <dgm:t>
        <a:bodyPr/>
        <a:lstStyle/>
        <a:p>
          <a:endParaRPr lang="en-US"/>
        </a:p>
      </dgm:t>
    </dgm:pt>
    <dgm:pt modelId="{B36EDB89-9D58-4FDF-9BF2-27B62D500C36}">
      <dgm:prSet/>
      <dgm:spPr/>
      <dgm:t>
        <a:bodyPr/>
        <a:lstStyle/>
        <a:p>
          <a:r>
            <a:rPr lang="en-US" dirty="0"/>
            <a:t>Second base: It understands if its behavior broadly makes sense and ascribing beliefs, desires, and other mental states is explanatory</a:t>
          </a:r>
        </a:p>
      </dgm:t>
    </dgm:pt>
    <dgm:pt modelId="{85A9C570-8095-41C2-9D5D-AE857986AEE9}" type="parTrans" cxnId="{6679DA7D-46EB-415E-B117-2149F63F8808}">
      <dgm:prSet/>
      <dgm:spPr/>
      <dgm:t>
        <a:bodyPr/>
        <a:lstStyle/>
        <a:p>
          <a:endParaRPr lang="en-US"/>
        </a:p>
      </dgm:t>
    </dgm:pt>
    <dgm:pt modelId="{A9A5AFBC-0677-4B2F-8DD2-9C7FA925F364}" type="sibTrans" cxnId="{6679DA7D-46EB-415E-B117-2149F63F8808}">
      <dgm:prSet/>
      <dgm:spPr/>
      <dgm:t>
        <a:bodyPr/>
        <a:lstStyle/>
        <a:p>
          <a:endParaRPr lang="en-US"/>
        </a:p>
      </dgm:t>
    </dgm:pt>
    <dgm:pt modelId="{DB4B6A65-30EF-4525-BB81-B34C83F9ADA3}">
      <dgm:prSet/>
      <dgm:spPr/>
      <dgm:t>
        <a:bodyPr/>
        <a:lstStyle/>
        <a:p>
          <a:r>
            <a:rPr lang="en-US" dirty="0"/>
            <a:t>Shortstop: It understands language if it understands the minds of language users</a:t>
          </a:r>
        </a:p>
      </dgm:t>
    </dgm:pt>
    <dgm:pt modelId="{0C1765BC-008C-415F-9E7B-146B22D66BB4}" type="parTrans" cxnId="{0C182AF3-8B68-4941-BFD2-6240F90951C4}">
      <dgm:prSet/>
      <dgm:spPr/>
      <dgm:t>
        <a:bodyPr/>
        <a:lstStyle/>
        <a:p>
          <a:endParaRPr lang="en-US"/>
        </a:p>
      </dgm:t>
    </dgm:pt>
    <dgm:pt modelId="{0B33C651-7790-451B-8752-BCC689B7A43E}" type="sibTrans" cxnId="{0C182AF3-8B68-4941-BFD2-6240F90951C4}">
      <dgm:prSet/>
      <dgm:spPr/>
      <dgm:t>
        <a:bodyPr/>
        <a:lstStyle/>
        <a:p>
          <a:endParaRPr lang="en-US"/>
        </a:p>
      </dgm:t>
    </dgm:pt>
    <dgm:pt modelId="{DDC13202-1EEC-487D-84DA-3456AA0F90B1}">
      <dgm:prSet/>
      <dgm:spPr/>
      <dgm:t>
        <a:bodyPr/>
        <a:lstStyle/>
        <a:p>
          <a:r>
            <a:rPr lang="en-US" dirty="0"/>
            <a:t>Third base: It understands if it is a responsible, appropriate language user—effectively, a person like us</a:t>
          </a:r>
        </a:p>
      </dgm:t>
    </dgm:pt>
    <dgm:pt modelId="{E8739131-9EE8-41C3-B6A7-F570C4CB9492}" type="parTrans" cxnId="{4001D350-B608-49B6-8645-F735E08E6363}">
      <dgm:prSet/>
      <dgm:spPr/>
      <dgm:t>
        <a:bodyPr/>
        <a:lstStyle/>
        <a:p>
          <a:endParaRPr lang="en-US"/>
        </a:p>
      </dgm:t>
    </dgm:pt>
    <dgm:pt modelId="{4310D478-ABFA-436A-975C-7982BE38C810}" type="sibTrans" cxnId="{4001D350-B608-49B6-8645-F735E08E6363}">
      <dgm:prSet/>
      <dgm:spPr/>
      <dgm:t>
        <a:bodyPr/>
        <a:lstStyle/>
        <a:p>
          <a:endParaRPr lang="en-US"/>
        </a:p>
      </dgm:t>
    </dgm:pt>
    <dgm:pt modelId="{594BD238-763E-4560-AFF3-B183B9A7B984}" type="pres">
      <dgm:prSet presAssocID="{E974A401-DD06-4408-A72F-3DE55EA7926F}" presName="vert0" presStyleCnt="0">
        <dgm:presLayoutVars>
          <dgm:dir/>
          <dgm:animOne val="branch"/>
          <dgm:animLvl val="lvl"/>
        </dgm:presLayoutVars>
      </dgm:prSet>
      <dgm:spPr/>
    </dgm:pt>
    <dgm:pt modelId="{3B7DF1F0-25C4-4B60-8836-71BE77E94360}" type="pres">
      <dgm:prSet presAssocID="{F2AC54BE-BCE4-4AFC-94A4-903762F3F2F1}" presName="thickLine" presStyleLbl="alignNode1" presStyleIdx="0" presStyleCnt="4"/>
      <dgm:spPr/>
    </dgm:pt>
    <dgm:pt modelId="{5F960F4B-5EDE-4EEC-8D15-EA901B90C0B1}" type="pres">
      <dgm:prSet presAssocID="{F2AC54BE-BCE4-4AFC-94A4-903762F3F2F1}" presName="horz1" presStyleCnt="0"/>
      <dgm:spPr/>
    </dgm:pt>
    <dgm:pt modelId="{F686E589-C6C0-4086-91AE-57BD9A69DA2A}" type="pres">
      <dgm:prSet presAssocID="{F2AC54BE-BCE4-4AFC-94A4-903762F3F2F1}" presName="tx1" presStyleLbl="revTx" presStyleIdx="0" presStyleCnt="4"/>
      <dgm:spPr/>
    </dgm:pt>
    <dgm:pt modelId="{12902502-24B1-4288-A94D-462F8D8BAFE4}" type="pres">
      <dgm:prSet presAssocID="{F2AC54BE-BCE4-4AFC-94A4-903762F3F2F1}" presName="vert1" presStyleCnt="0"/>
      <dgm:spPr/>
    </dgm:pt>
    <dgm:pt modelId="{A1FDF48C-3758-45AD-B097-A849BB84EE97}" type="pres">
      <dgm:prSet presAssocID="{B36EDB89-9D58-4FDF-9BF2-27B62D500C36}" presName="thickLine" presStyleLbl="alignNode1" presStyleIdx="1" presStyleCnt="4"/>
      <dgm:spPr/>
    </dgm:pt>
    <dgm:pt modelId="{AE353515-D28F-4D63-B266-2458894E39A6}" type="pres">
      <dgm:prSet presAssocID="{B36EDB89-9D58-4FDF-9BF2-27B62D500C36}" presName="horz1" presStyleCnt="0"/>
      <dgm:spPr/>
    </dgm:pt>
    <dgm:pt modelId="{0B966A83-6B12-499E-8CBC-5076CA43F36B}" type="pres">
      <dgm:prSet presAssocID="{B36EDB89-9D58-4FDF-9BF2-27B62D500C36}" presName="tx1" presStyleLbl="revTx" presStyleIdx="1" presStyleCnt="4"/>
      <dgm:spPr/>
    </dgm:pt>
    <dgm:pt modelId="{F0FD24CB-542E-4AB0-BF53-2001C618BF5C}" type="pres">
      <dgm:prSet presAssocID="{B36EDB89-9D58-4FDF-9BF2-27B62D500C36}" presName="vert1" presStyleCnt="0"/>
      <dgm:spPr/>
    </dgm:pt>
    <dgm:pt modelId="{6478C2AB-AA61-4490-A512-F3EED3769D47}" type="pres">
      <dgm:prSet presAssocID="{DB4B6A65-30EF-4525-BB81-B34C83F9ADA3}" presName="thickLine" presStyleLbl="alignNode1" presStyleIdx="2" presStyleCnt="4"/>
      <dgm:spPr/>
    </dgm:pt>
    <dgm:pt modelId="{008E2EF1-850B-4795-82CB-BC11A7747674}" type="pres">
      <dgm:prSet presAssocID="{DB4B6A65-30EF-4525-BB81-B34C83F9ADA3}" presName="horz1" presStyleCnt="0"/>
      <dgm:spPr/>
    </dgm:pt>
    <dgm:pt modelId="{6B2BF6C4-F498-41D9-8E3D-49E4BE7A558A}" type="pres">
      <dgm:prSet presAssocID="{DB4B6A65-30EF-4525-BB81-B34C83F9ADA3}" presName="tx1" presStyleLbl="revTx" presStyleIdx="2" presStyleCnt="4"/>
      <dgm:spPr/>
    </dgm:pt>
    <dgm:pt modelId="{FDC8C524-0D01-4A09-A571-E9F651135EA8}" type="pres">
      <dgm:prSet presAssocID="{DB4B6A65-30EF-4525-BB81-B34C83F9ADA3}" presName="vert1" presStyleCnt="0"/>
      <dgm:spPr/>
    </dgm:pt>
    <dgm:pt modelId="{526F2B2A-23C4-46EE-978E-2FA0764BB1FC}" type="pres">
      <dgm:prSet presAssocID="{DDC13202-1EEC-487D-84DA-3456AA0F90B1}" presName="thickLine" presStyleLbl="alignNode1" presStyleIdx="3" presStyleCnt="4"/>
      <dgm:spPr/>
    </dgm:pt>
    <dgm:pt modelId="{E76FCA2D-65A2-40C8-A914-9733B5C2B9F4}" type="pres">
      <dgm:prSet presAssocID="{DDC13202-1EEC-487D-84DA-3456AA0F90B1}" presName="horz1" presStyleCnt="0"/>
      <dgm:spPr/>
    </dgm:pt>
    <dgm:pt modelId="{0103B0D9-51E9-49A9-8C70-6547D83899A4}" type="pres">
      <dgm:prSet presAssocID="{DDC13202-1EEC-487D-84DA-3456AA0F90B1}" presName="tx1" presStyleLbl="revTx" presStyleIdx="3" presStyleCnt="4"/>
      <dgm:spPr/>
    </dgm:pt>
    <dgm:pt modelId="{758F46EA-AB0B-496A-964D-0A79635ED6FE}" type="pres">
      <dgm:prSet presAssocID="{DDC13202-1EEC-487D-84DA-3456AA0F90B1}" presName="vert1" presStyleCnt="0"/>
      <dgm:spPr/>
    </dgm:pt>
  </dgm:ptLst>
  <dgm:cxnLst>
    <dgm:cxn modelId="{1567422B-0D74-4B2C-8CA7-79898D8F4802}" type="presOf" srcId="{B36EDB89-9D58-4FDF-9BF2-27B62D500C36}" destId="{0B966A83-6B12-499E-8CBC-5076CA43F36B}" srcOrd="0" destOrd="0" presId="urn:microsoft.com/office/officeart/2008/layout/LinedList"/>
    <dgm:cxn modelId="{B2D43042-EC6C-43CE-A65A-6F3DA4D74E30}" type="presOf" srcId="{DDC13202-1EEC-487D-84DA-3456AA0F90B1}" destId="{0103B0D9-51E9-49A9-8C70-6547D83899A4}" srcOrd="0" destOrd="0" presId="urn:microsoft.com/office/officeart/2008/layout/LinedList"/>
    <dgm:cxn modelId="{8EC0E748-914B-4075-9F72-20C71C45BC02}" type="presOf" srcId="{DB4B6A65-30EF-4525-BB81-B34C83F9ADA3}" destId="{6B2BF6C4-F498-41D9-8E3D-49E4BE7A558A}" srcOrd="0" destOrd="0" presId="urn:microsoft.com/office/officeart/2008/layout/LinedList"/>
    <dgm:cxn modelId="{4001D350-B608-49B6-8645-F735E08E6363}" srcId="{E974A401-DD06-4408-A72F-3DE55EA7926F}" destId="{DDC13202-1EEC-487D-84DA-3456AA0F90B1}" srcOrd="3" destOrd="0" parTransId="{E8739131-9EE8-41C3-B6A7-F570C4CB9492}" sibTransId="{4310D478-ABFA-436A-975C-7982BE38C810}"/>
    <dgm:cxn modelId="{6679DA7D-46EB-415E-B117-2149F63F8808}" srcId="{E974A401-DD06-4408-A72F-3DE55EA7926F}" destId="{B36EDB89-9D58-4FDF-9BF2-27B62D500C36}" srcOrd="1" destOrd="0" parTransId="{85A9C570-8095-41C2-9D5D-AE857986AEE9}" sibTransId="{A9A5AFBC-0677-4B2F-8DD2-9C7FA925F364}"/>
    <dgm:cxn modelId="{143A2EA8-8028-48BA-B551-13E4457D7596}" srcId="{E974A401-DD06-4408-A72F-3DE55EA7926F}" destId="{F2AC54BE-BCE4-4AFC-94A4-903762F3F2F1}" srcOrd="0" destOrd="0" parTransId="{685B76EC-162D-4F14-9A61-D50972338E67}" sibTransId="{2A37D5B6-543D-4B86-9092-69F179A2C07F}"/>
    <dgm:cxn modelId="{B6A091D2-32F3-45E8-BCCD-AADCC00202FF}" type="presOf" srcId="{E974A401-DD06-4408-A72F-3DE55EA7926F}" destId="{594BD238-763E-4560-AFF3-B183B9A7B984}" srcOrd="0" destOrd="0" presId="urn:microsoft.com/office/officeart/2008/layout/LinedList"/>
    <dgm:cxn modelId="{0C182AF3-8B68-4941-BFD2-6240F90951C4}" srcId="{E974A401-DD06-4408-A72F-3DE55EA7926F}" destId="{DB4B6A65-30EF-4525-BB81-B34C83F9ADA3}" srcOrd="2" destOrd="0" parTransId="{0C1765BC-008C-415F-9E7B-146B22D66BB4}" sibTransId="{0B33C651-7790-451B-8752-BCC689B7A43E}"/>
    <dgm:cxn modelId="{780BA5F4-ECDF-4424-80A6-4DE2400F499F}" type="presOf" srcId="{F2AC54BE-BCE4-4AFC-94A4-903762F3F2F1}" destId="{F686E589-C6C0-4086-91AE-57BD9A69DA2A}" srcOrd="0" destOrd="0" presId="urn:microsoft.com/office/officeart/2008/layout/LinedList"/>
    <dgm:cxn modelId="{7933E67D-89DE-437F-9496-B857B4C0B6D1}" type="presParOf" srcId="{594BD238-763E-4560-AFF3-B183B9A7B984}" destId="{3B7DF1F0-25C4-4B60-8836-71BE77E94360}" srcOrd="0" destOrd="0" presId="urn:microsoft.com/office/officeart/2008/layout/LinedList"/>
    <dgm:cxn modelId="{4968BE10-2892-4DDD-AD0C-1A95088C6284}" type="presParOf" srcId="{594BD238-763E-4560-AFF3-B183B9A7B984}" destId="{5F960F4B-5EDE-4EEC-8D15-EA901B90C0B1}" srcOrd="1" destOrd="0" presId="urn:microsoft.com/office/officeart/2008/layout/LinedList"/>
    <dgm:cxn modelId="{0735F54C-7292-47EC-9A11-60857096ED60}" type="presParOf" srcId="{5F960F4B-5EDE-4EEC-8D15-EA901B90C0B1}" destId="{F686E589-C6C0-4086-91AE-57BD9A69DA2A}" srcOrd="0" destOrd="0" presId="urn:microsoft.com/office/officeart/2008/layout/LinedList"/>
    <dgm:cxn modelId="{3F9E9A46-4439-4F03-8806-42A5C4EE6C8E}" type="presParOf" srcId="{5F960F4B-5EDE-4EEC-8D15-EA901B90C0B1}" destId="{12902502-24B1-4288-A94D-462F8D8BAFE4}" srcOrd="1" destOrd="0" presId="urn:microsoft.com/office/officeart/2008/layout/LinedList"/>
    <dgm:cxn modelId="{6A6B6FC8-5205-4FF0-A12D-28855311635D}" type="presParOf" srcId="{594BD238-763E-4560-AFF3-B183B9A7B984}" destId="{A1FDF48C-3758-45AD-B097-A849BB84EE97}" srcOrd="2" destOrd="0" presId="urn:microsoft.com/office/officeart/2008/layout/LinedList"/>
    <dgm:cxn modelId="{1F6F6494-2F53-4483-AD6B-B03BBE7BC34E}" type="presParOf" srcId="{594BD238-763E-4560-AFF3-B183B9A7B984}" destId="{AE353515-D28F-4D63-B266-2458894E39A6}" srcOrd="3" destOrd="0" presId="urn:microsoft.com/office/officeart/2008/layout/LinedList"/>
    <dgm:cxn modelId="{7E64E2FC-84D6-4D17-8365-EAB910FF4119}" type="presParOf" srcId="{AE353515-D28F-4D63-B266-2458894E39A6}" destId="{0B966A83-6B12-499E-8CBC-5076CA43F36B}" srcOrd="0" destOrd="0" presId="urn:microsoft.com/office/officeart/2008/layout/LinedList"/>
    <dgm:cxn modelId="{8D68E9A1-DE83-471A-BEF3-11A4649F7EC2}" type="presParOf" srcId="{AE353515-D28F-4D63-B266-2458894E39A6}" destId="{F0FD24CB-542E-4AB0-BF53-2001C618BF5C}" srcOrd="1" destOrd="0" presId="urn:microsoft.com/office/officeart/2008/layout/LinedList"/>
    <dgm:cxn modelId="{51DEE84F-595D-4A2D-A5E4-83F3FB654820}" type="presParOf" srcId="{594BD238-763E-4560-AFF3-B183B9A7B984}" destId="{6478C2AB-AA61-4490-A512-F3EED3769D47}" srcOrd="4" destOrd="0" presId="urn:microsoft.com/office/officeart/2008/layout/LinedList"/>
    <dgm:cxn modelId="{47BABF3F-511F-4AB7-AB42-73FB4DA717D9}" type="presParOf" srcId="{594BD238-763E-4560-AFF3-B183B9A7B984}" destId="{008E2EF1-850B-4795-82CB-BC11A7747674}" srcOrd="5" destOrd="0" presId="urn:microsoft.com/office/officeart/2008/layout/LinedList"/>
    <dgm:cxn modelId="{2CD8BB14-BCF1-493D-9B2F-C64EC0FE12CA}" type="presParOf" srcId="{008E2EF1-850B-4795-82CB-BC11A7747674}" destId="{6B2BF6C4-F498-41D9-8E3D-49E4BE7A558A}" srcOrd="0" destOrd="0" presId="urn:microsoft.com/office/officeart/2008/layout/LinedList"/>
    <dgm:cxn modelId="{A3F0DA82-A3C3-497F-8019-F8A730FD15DF}" type="presParOf" srcId="{008E2EF1-850B-4795-82CB-BC11A7747674}" destId="{FDC8C524-0D01-4A09-A571-E9F651135EA8}" srcOrd="1" destOrd="0" presId="urn:microsoft.com/office/officeart/2008/layout/LinedList"/>
    <dgm:cxn modelId="{1EE03A0B-4E3F-483D-ABE9-CB45514C4E83}" type="presParOf" srcId="{594BD238-763E-4560-AFF3-B183B9A7B984}" destId="{526F2B2A-23C4-46EE-978E-2FA0764BB1FC}" srcOrd="6" destOrd="0" presId="urn:microsoft.com/office/officeart/2008/layout/LinedList"/>
    <dgm:cxn modelId="{36D8F71B-E896-4767-9618-BDDA782529B0}" type="presParOf" srcId="{594BD238-763E-4560-AFF3-B183B9A7B984}" destId="{E76FCA2D-65A2-40C8-A914-9733B5C2B9F4}" srcOrd="7" destOrd="0" presId="urn:microsoft.com/office/officeart/2008/layout/LinedList"/>
    <dgm:cxn modelId="{358A63AE-35B3-430A-8CB7-06672D0885BD}" type="presParOf" srcId="{E76FCA2D-65A2-40C8-A914-9733B5C2B9F4}" destId="{0103B0D9-51E9-49A9-8C70-6547D83899A4}" srcOrd="0" destOrd="0" presId="urn:microsoft.com/office/officeart/2008/layout/LinedList"/>
    <dgm:cxn modelId="{6B68B951-DC7A-4625-A6D4-730C0597D6CA}" type="presParOf" srcId="{E76FCA2D-65A2-40C8-A914-9733B5C2B9F4}" destId="{758F46EA-AB0B-496A-964D-0A79635ED6FE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C55DF75-8C48-45B5-9CE6-A9587CFDCAD9}">
      <dsp:nvSpPr>
        <dsp:cNvPr id="0" name=""/>
        <dsp:cNvSpPr/>
      </dsp:nvSpPr>
      <dsp:spPr>
        <a:xfrm>
          <a:off x="0" y="474325"/>
          <a:ext cx="5980170" cy="143208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Based on more traditional cognitive science tradition, with </a:t>
          </a:r>
          <a:r>
            <a:rPr lang="en-US" sz="1600" i="1" kern="1200" dirty="0"/>
            <a:t>some </a:t>
          </a:r>
          <a:r>
            <a:rPr lang="en-US" sz="1600" i="0" kern="1200" dirty="0"/>
            <a:t>distinction between syntax and semantics</a:t>
          </a:r>
          <a:endParaRPr lang="en-US" sz="1600" kern="1200" dirty="0"/>
        </a:p>
      </dsp:txBody>
      <dsp:txXfrm>
        <a:off x="69908" y="544233"/>
        <a:ext cx="5840354" cy="1292264"/>
      </dsp:txXfrm>
    </dsp:sp>
    <dsp:sp modelId="{8B67CC0C-5A44-494D-B4D7-00345CC8F150}">
      <dsp:nvSpPr>
        <dsp:cNvPr id="0" name=""/>
        <dsp:cNvSpPr/>
      </dsp:nvSpPr>
      <dsp:spPr>
        <a:xfrm>
          <a:off x="0" y="1952485"/>
          <a:ext cx="5980170" cy="1432080"/>
        </a:xfrm>
        <a:prstGeom prst="roundRect">
          <a:avLst/>
        </a:prstGeom>
        <a:solidFill>
          <a:schemeClr val="accent2">
            <a:hueOff val="-753460"/>
            <a:satOff val="-309"/>
            <a:lumOff val="353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Syntax refers to the underlying rules governing the system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	Rules of grammar and derivation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	Rules of symbolic logic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	</a:t>
          </a:r>
        </a:p>
      </dsp:txBody>
      <dsp:txXfrm>
        <a:off x="69908" y="2022393"/>
        <a:ext cx="5840354" cy="1292264"/>
      </dsp:txXfrm>
    </dsp:sp>
    <dsp:sp modelId="{F46DBFAE-F70E-4977-9C4A-1A3F5FEE0D6A}">
      <dsp:nvSpPr>
        <dsp:cNvPr id="0" name=""/>
        <dsp:cNvSpPr/>
      </dsp:nvSpPr>
      <dsp:spPr>
        <a:xfrm>
          <a:off x="0" y="3430645"/>
          <a:ext cx="5980170" cy="1432080"/>
        </a:xfrm>
        <a:prstGeom prst="roundRect">
          <a:avLst/>
        </a:prstGeom>
        <a:solidFill>
          <a:schemeClr val="accent2">
            <a:hueOff val="-1506920"/>
            <a:satOff val="-617"/>
            <a:lumOff val="706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Semantics concerns the meaning of the symbols or words—what they refer to</a:t>
          </a:r>
        </a:p>
      </dsp:txBody>
      <dsp:txXfrm>
        <a:off x="69908" y="3500553"/>
        <a:ext cx="5840354" cy="129226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074BC9-3F7E-448F-9B3C-1EDE0C10D882}">
      <dsp:nvSpPr>
        <dsp:cNvPr id="0" name=""/>
        <dsp:cNvSpPr/>
      </dsp:nvSpPr>
      <dsp:spPr>
        <a:xfrm>
          <a:off x="0" y="27924"/>
          <a:ext cx="5980170" cy="259740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dirty="0"/>
            <a:t>Intentional Stance: We should ascribe understanding to a language model if it pays off to do so—if it is fruitful for making sense of their behavior</a:t>
          </a:r>
        </a:p>
      </dsp:txBody>
      <dsp:txXfrm>
        <a:off x="126795" y="154719"/>
        <a:ext cx="5726580" cy="2343810"/>
      </dsp:txXfrm>
    </dsp:sp>
    <dsp:sp modelId="{C1092417-ABDC-4DCE-B1DE-E01C5F8AD5E0}">
      <dsp:nvSpPr>
        <dsp:cNvPr id="0" name=""/>
        <dsp:cNvSpPr/>
      </dsp:nvSpPr>
      <dsp:spPr>
        <a:xfrm>
          <a:off x="0" y="2711725"/>
          <a:ext cx="5980170" cy="2597400"/>
        </a:xfrm>
        <a:prstGeom prst="roundRect">
          <a:avLst/>
        </a:prstGeom>
        <a:solidFill>
          <a:schemeClr val="accent2">
            <a:hueOff val="-1506920"/>
            <a:satOff val="-617"/>
            <a:lumOff val="706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dirty="0"/>
            <a:t>There is no fact of the matter whether a system genuinely understands, and it is not dependent on what is happening “under the hood”</a:t>
          </a:r>
        </a:p>
      </dsp:txBody>
      <dsp:txXfrm>
        <a:off x="126795" y="2838520"/>
        <a:ext cx="5726580" cy="234381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93C8424-7909-4EC1-89C7-7222126C3340}">
      <dsp:nvSpPr>
        <dsp:cNvPr id="0" name=""/>
        <dsp:cNvSpPr/>
      </dsp:nvSpPr>
      <dsp:spPr>
        <a:xfrm>
          <a:off x="0" y="96120"/>
          <a:ext cx="5980170" cy="514800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Distributed semantics: Words get their meaning by their role in the broader pattern of words</a:t>
          </a:r>
        </a:p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Conceptual role semantics: Concepts get their meaning from their role in their relative role in the total system of concepts</a:t>
          </a:r>
        </a:p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Piantadosi: The system which learns to use language successfully should learn a roughly similar conceptual space to competent human speakers</a:t>
          </a:r>
        </a:p>
      </dsp:txBody>
      <dsp:txXfrm>
        <a:off x="251305" y="347425"/>
        <a:ext cx="5477560" cy="464539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3AFAA4-92A4-4880-9A26-ACD5E9A8F986}">
      <dsp:nvSpPr>
        <dsp:cNvPr id="0" name=""/>
        <dsp:cNvSpPr/>
      </dsp:nvSpPr>
      <dsp:spPr>
        <a:xfrm>
          <a:off x="0" y="200657"/>
          <a:ext cx="5980170" cy="2433307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The shortstop: understanding language requires understanding the kinds of minds that produce language</a:t>
          </a:r>
        </a:p>
      </dsp:txBody>
      <dsp:txXfrm>
        <a:off x="118784" y="319441"/>
        <a:ext cx="5742602" cy="2195739"/>
      </dsp:txXfrm>
    </dsp:sp>
    <dsp:sp modelId="{7572335D-D897-41E0-B06A-4259588C4BE3}">
      <dsp:nvSpPr>
        <dsp:cNvPr id="0" name=""/>
        <dsp:cNvSpPr/>
      </dsp:nvSpPr>
      <dsp:spPr>
        <a:xfrm>
          <a:off x="0" y="2703085"/>
          <a:ext cx="5980170" cy="2433307"/>
        </a:xfrm>
        <a:prstGeom prst="roundRect">
          <a:avLst/>
        </a:prstGeom>
        <a:solidFill>
          <a:schemeClr val="accent2">
            <a:hueOff val="-1506920"/>
            <a:satOff val="-617"/>
            <a:lumOff val="706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For this approach, the problem of language understanding isn’t figuring out what the words mean; it is about figuring out the intentions of the other person using the words, determining what they are trying to communicate</a:t>
          </a:r>
        </a:p>
      </dsp:txBody>
      <dsp:txXfrm>
        <a:off x="118784" y="2821869"/>
        <a:ext cx="5742602" cy="219573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46F2FBF-2CCA-41E6-BD71-0695F41FBAB3}">
      <dsp:nvSpPr>
        <dsp:cNvPr id="0" name=""/>
        <dsp:cNvSpPr/>
      </dsp:nvSpPr>
      <dsp:spPr>
        <a:xfrm>
          <a:off x="0" y="47668"/>
          <a:ext cx="5980170" cy="2577656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dirty="0"/>
            <a:t>Third base: Linguistic meaning derives its meaning from the human way of life</a:t>
          </a:r>
        </a:p>
      </dsp:txBody>
      <dsp:txXfrm>
        <a:off x="125831" y="173499"/>
        <a:ext cx="5728508" cy="2325994"/>
      </dsp:txXfrm>
    </dsp:sp>
    <dsp:sp modelId="{2E2DDC5E-7036-4E12-99ED-B5B523226B15}">
      <dsp:nvSpPr>
        <dsp:cNvPr id="0" name=""/>
        <dsp:cNvSpPr/>
      </dsp:nvSpPr>
      <dsp:spPr>
        <a:xfrm>
          <a:off x="0" y="2711725"/>
          <a:ext cx="5980170" cy="2577656"/>
        </a:xfrm>
        <a:prstGeom prst="roundRect">
          <a:avLst/>
        </a:prstGeom>
        <a:solidFill>
          <a:schemeClr val="accent2">
            <a:hueOff val="-1506920"/>
            <a:satOff val="-617"/>
            <a:lumOff val="706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dirty="0"/>
            <a:t>We expect language users to grasp that language is a cooperative endeavor between people, and we expect other speakers to act appropriately</a:t>
          </a:r>
        </a:p>
      </dsp:txBody>
      <dsp:txXfrm>
        <a:off x="125831" y="2837556"/>
        <a:ext cx="5728508" cy="2325994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769D894-65F0-423A-8987-5ED238F9CBDB}">
      <dsp:nvSpPr>
        <dsp:cNvPr id="0" name=""/>
        <dsp:cNvSpPr/>
      </dsp:nvSpPr>
      <dsp:spPr>
        <a:xfrm>
          <a:off x="0" y="651"/>
          <a:ext cx="5980170" cy="1524499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2B72065-7653-4440-8B78-EC03292718BE}">
      <dsp:nvSpPr>
        <dsp:cNvPr id="0" name=""/>
        <dsp:cNvSpPr/>
      </dsp:nvSpPr>
      <dsp:spPr>
        <a:xfrm>
          <a:off x="461160" y="343663"/>
          <a:ext cx="838474" cy="838474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12528C5-FEEA-4732-B8DF-CC1055BB33C1}">
      <dsp:nvSpPr>
        <dsp:cNvPr id="0" name=""/>
        <dsp:cNvSpPr/>
      </dsp:nvSpPr>
      <dsp:spPr>
        <a:xfrm>
          <a:off x="1760796" y="651"/>
          <a:ext cx="4219373" cy="15244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1343" tIns="161343" rIns="161343" bIns="161343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When conversing with others, we want other humans to behave as they should—where “should” can be cashed out as satisfying a host of different norms governing the conversation</a:t>
          </a:r>
        </a:p>
      </dsp:txBody>
      <dsp:txXfrm>
        <a:off x="1760796" y="651"/>
        <a:ext cx="4219373" cy="1524499"/>
      </dsp:txXfrm>
    </dsp:sp>
    <dsp:sp modelId="{6B8F148D-4BB7-438A-B44B-7ADFD4882317}">
      <dsp:nvSpPr>
        <dsp:cNvPr id="0" name=""/>
        <dsp:cNvSpPr/>
      </dsp:nvSpPr>
      <dsp:spPr>
        <a:xfrm>
          <a:off x="0" y="1908531"/>
          <a:ext cx="5980170" cy="1524499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2416D0E-1C18-4303-8178-7489842DE115}">
      <dsp:nvSpPr>
        <dsp:cNvPr id="0" name=""/>
        <dsp:cNvSpPr/>
      </dsp:nvSpPr>
      <dsp:spPr>
        <a:xfrm>
          <a:off x="461160" y="2249287"/>
          <a:ext cx="838474" cy="838474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B955EB8-2C77-4514-ACBA-B14090401390}">
      <dsp:nvSpPr>
        <dsp:cNvPr id="0" name=""/>
        <dsp:cNvSpPr/>
      </dsp:nvSpPr>
      <dsp:spPr>
        <a:xfrm>
          <a:off x="1760796" y="1906275"/>
          <a:ext cx="4219373" cy="15244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1343" tIns="161343" rIns="161343" bIns="161343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Shanahan argues that we should not anthropomorphize systems that talk unless they are participating in the human form of life—the distinctive way humans engage with each other linguistically</a:t>
          </a:r>
        </a:p>
      </dsp:txBody>
      <dsp:txXfrm>
        <a:off x="1760796" y="1906275"/>
        <a:ext cx="4219373" cy="1524499"/>
      </dsp:txXfrm>
    </dsp:sp>
    <dsp:sp modelId="{8709BEC1-8C71-445C-8B61-AD29E36DDE92}">
      <dsp:nvSpPr>
        <dsp:cNvPr id="0" name=""/>
        <dsp:cNvSpPr/>
      </dsp:nvSpPr>
      <dsp:spPr>
        <a:xfrm>
          <a:off x="0" y="3811899"/>
          <a:ext cx="5980170" cy="1524499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5BD1F5B-7E0B-47FF-8421-935B5800AFAB}">
      <dsp:nvSpPr>
        <dsp:cNvPr id="0" name=""/>
        <dsp:cNvSpPr/>
      </dsp:nvSpPr>
      <dsp:spPr>
        <a:xfrm>
          <a:off x="487036" y="4146283"/>
          <a:ext cx="838474" cy="838474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32C5F5C-17F6-41AD-A87A-35C2D5D3809D}">
      <dsp:nvSpPr>
        <dsp:cNvPr id="0" name=""/>
        <dsp:cNvSpPr/>
      </dsp:nvSpPr>
      <dsp:spPr>
        <a:xfrm>
          <a:off x="1760796" y="3811899"/>
          <a:ext cx="4219373" cy="15244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1343" tIns="161343" rIns="161343" bIns="161343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The human form of life can be explored by thinking of the social conventions and norms which lay out how we engage with one another</a:t>
          </a:r>
        </a:p>
      </dsp:txBody>
      <dsp:txXfrm>
        <a:off x="1760796" y="3811899"/>
        <a:ext cx="4219373" cy="1524499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85F84DB-EAB2-41A5-ABF3-43232E00A8B3}">
      <dsp:nvSpPr>
        <dsp:cNvPr id="0" name=""/>
        <dsp:cNvSpPr/>
      </dsp:nvSpPr>
      <dsp:spPr>
        <a:xfrm>
          <a:off x="0" y="20957"/>
          <a:ext cx="5980170" cy="1524499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CD7A42C-CD1B-4377-8559-A217112A24E6}">
      <dsp:nvSpPr>
        <dsp:cNvPr id="0" name=""/>
        <dsp:cNvSpPr/>
      </dsp:nvSpPr>
      <dsp:spPr>
        <a:xfrm>
          <a:off x="461160" y="343663"/>
          <a:ext cx="838474" cy="838474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B4948E8-E01E-4CFB-BE11-228281723AFF}">
      <dsp:nvSpPr>
        <dsp:cNvPr id="0" name=""/>
        <dsp:cNvSpPr/>
      </dsp:nvSpPr>
      <dsp:spPr>
        <a:xfrm>
          <a:off x="1760796" y="651"/>
          <a:ext cx="4219373" cy="15244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1343" tIns="161343" rIns="161343" bIns="161343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Ascribing understanding to a language model is intrinsically anthropomorphizing; it means regarding it as </a:t>
          </a:r>
          <a:r>
            <a:rPr lang="en-US" sz="1700" i="1" kern="1200" dirty="0"/>
            <a:t>one of us</a:t>
          </a:r>
          <a:endParaRPr lang="en-US" sz="1700" kern="1200" dirty="0"/>
        </a:p>
      </dsp:txBody>
      <dsp:txXfrm>
        <a:off x="1760796" y="651"/>
        <a:ext cx="4219373" cy="1524499"/>
      </dsp:txXfrm>
    </dsp:sp>
    <dsp:sp modelId="{C0CE0996-9A74-4D3F-986C-EF2CC3F66E40}">
      <dsp:nvSpPr>
        <dsp:cNvPr id="0" name=""/>
        <dsp:cNvSpPr/>
      </dsp:nvSpPr>
      <dsp:spPr>
        <a:xfrm>
          <a:off x="0" y="1906275"/>
          <a:ext cx="5980170" cy="1524499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15C3D59-F2A0-4BA0-BB21-FACCA64D9CA9}">
      <dsp:nvSpPr>
        <dsp:cNvPr id="0" name=""/>
        <dsp:cNvSpPr/>
      </dsp:nvSpPr>
      <dsp:spPr>
        <a:xfrm>
          <a:off x="461160" y="2249287"/>
          <a:ext cx="838474" cy="838474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F43CC69-347B-467B-AFBA-9A67D868D2CD}">
      <dsp:nvSpPr>
        <dsp:cNvPr id="0" name=""/>
        <dsp:cNvSpPr/>
      </dsp:nvSpPr>
      <dsp:spPr>
        <a:xfrm>
          <a:off x="1760796" y="1906275"/>
          <a:ext cx="4219373" cy="15244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1343" tIns="161343" rIns="161343" bIns="161343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We should not grade on a curve, treating occasional right answers or successes as outweighing gross failures—especially failures of morality or good sense</a:t>
          </a:r>
        </a:p>
      </dsp:txBody>
      <dsp:txXfrm>
        <a:off x="1760796" y="1906275"/>
        <a:ext cx="4219373" cy="1524499"/>
      </dsp:txXfrm>
    </dsp:sp>
    <dsp:sp modelId="{748DA6B7-7E9C-4A98-822B-2F0FF8D064D6}">
      <dsp:nvSpPr>
        <dsp:cNvPr id="0" name=""/>
        <dsp:cNvSpPr/>
      </dsp:nvSpPr>
      <dsp:spPr>
        <a:xfrm>
          <a:off x="0" y="3811899"/>
          <a:ext cx="5980170" cy="1524499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4347E6E-821E-49A1-B000-87CE013E87C0}">
      <dsp:nvSpPr>
        <dsp:cNvPr id="0" name=""/>
        <dsp:cNvSpPr/>
      </dsp:nvSpPr>
      <dsp:spPr>
        <a:xfrm>
          <a:off x="461160" y="4154911"/>
          <a:ext cx="838474" cy="838474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6CBE6D5-DC5F-425E-805E-F1DC5BBDBE24}">
      <dsp:nvSpPr>
        <dsp:cNvPr id="0" name=""/>
        <dsp:cNvSpPr/>
      </dsp:nvSpPr>
      <dsp:spPr>
        <a:xfrm>
          <a:off x="1760796" y="3811899"/>
          <a:ext cx="4219373" cy="15244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1343" tIns="161343" rIns="161343" bIns="161343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The appropriate metric is the social norms governing appropriateness: regard these models as understanding when they behave as a decent, honest, responsible person</a:t>
          </a:r>
        </a:p>
      </dsp:txBody>
      <dsp:txXfrm>
        <a:off x="1760796" y="3811899"/>
        <a:ext cx="4219373" cy="1524499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B7DF1F0-25C4-4B60-8836-71BE77E94360}">
      <dsp:nvSpPr>
        <dsp:cNvPr id="0" name=""/>
        <dsp:cNvSpPr/>
      </dsp:nvSpPr>
      <dsp:spPr>
        <a:xfrm>
          <a:off x="0" y="0"/>
          <a:ext cx="598017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686E589-C6C0-4086-91AE-57BD9A69DA2A}">
      <dsp:nvSpPr>
        <dsp:cNvPr id="0" name=""/>
        <dsp:cNvSpPr/>
      </dsp:nvSpPr>
      <dsp:spPr>
        <a:xfrm>
          <a:off x="0" y="0"/>
          <a:ext cx="5980170" cy="13342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First base: It understands if its mind  works the same way, and acquires semantics the same way, as humans do</a:t>
          </a:r>
        </a:p>
      </dsp:txBody>
      <dsp:txXfrm>
        <a:off x="0" y="0"/>
        <a:ext cx="5980170" cy="1334262"/>
      </dsp:txXfrm>
    </dsp:sp>
    <dsp:sp modelId="{A1FDF48C-3758-45AD-B097-A849BB84EE97}">
      <dsp:nvSpPr>
        <dsp:cNvPr id="0" name=""/>
        <dsp:cNvSpPr/>
      </dsp:nvSpPr>
      <dsp:spPr>
        <a:xfrm>
          <a:off x="0" y="1334262"/>
          <a:ext cx="5980170" cy="0"/>
        </a:xfrm>
        <a:prstGeom prst="line">
          <a:avLst/>
        </a:prstGeom>
        <a:solidFill>
          <a:schemeClr val="accent2">
            <a:hueOff val="-502307"/>
            <a:satOff val="-206"/>
            <a:lumOff val="2353"/>
            <a:alphaOff val="0"/>
          </a:schemeClr>
        </a:solidFill>
        <a:ln w="12700" cap="flat" cmpd="sng" algn="ctr">
          <a:solidFill>
            <a:schemeClr val="accent2">
              <a:hueOff val="-502307"/>
              <a:satOff val="-206"/>
              <a:lumOff val="235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B966A83-6B12-499E-8CBC-5076CA43F36B}">
      <dsp:nvSpPr>
        <dsp:cNvPr id="0" name=""/>
        <dsp:cNvSpPr/>
      </dsp:nvSpPr>
      <dsp:spPr>
        <a:xfrm>
          <a:off x="0" y="1334262"/>
          <a:ext cx="5980170" cy="13342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Second base: It understands if its behavior broadly makes sense and ascribing beliefs, desires, and other mental states is explanatory</a:t>
          </a:r>
        </a:p>
      </dsp:txBody>
      <dsp:txXfrm>
        <a:off x="0" y="1334262"/>
        <a:ext cx="5980170" cy="1334262"/>
      </dsp:txXfrm>
    </dsp:sp>
    <dsp:sp modelId="{6478C2AB-AA61-4490-A512-F3EED3769D47}">
      <dsp:nvSpPr>
        <dsp:cNvPr id="0" name=""/>
        <dsp:cNvSpPr/>
      </dsp:nvSpPr>
      <dsp:spPr>
        <a:xfrm>
          <a:off x="0" y="2668525"/>
          <a:ext cx="5980170" cy="0"/>
        </a:xfrm>
        <a:prstGeom prst="line">
          <a:avLst/>
        </a:prstGeom>
        <a:solidFill>
          <a:schemeClr val="accent2">
            <a:hueOff val="-1004613"/>
            <a:satOff val="-411"/>
            <a:lumOff val="4707"/>
            <a:alphaOff val="0"/>
          </a:schemeClr>
        </a:solidFill>
        <a:ln w="12700" cap="flat" cmpd="sng" algn="ctr">
          <a:solidFill>
            <a:schemeClr val="accent2">
              <a:hueOff val="-1004613"/>
              <a:satOff val="-411"/>
              <a:lumOff val="4707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B2BF6C4-F498-41D9-8E3D-49E4BE7A558A}">
      <dsp:nvSpPr>
        <dsp:cNvPr id="0" name=""/>
        <dsp:cNvSpPr/>
      </dsp:nvSpPr>
      <dsp:spPr>
        <a:xfrm>
          <a:off x="0" y="2668525"/>
          <a:ext cx="5980170" cy="13342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Shortstop: It understands language if it understands the minds of language users</a:t>
          </a:r>
        </a:p>
      </dsp:txBody>
      <dsp:txXfrm>
        <a:off x="0" y="2668525"/>
        <a:ext cx="5980170" cy="1334262"/>
      </dsp:txXfrm>
    </dsp:sp>
    <dsp:sp modelId="{526F2B2A-23C4-46EE-978E-2FA0764BB1FC}">
      <dsp:nvSpPr>
        <dsp:cNvPr id="0" name=""/>
        <dsp:cNvSpPr/>
      </dsp:nvSpPr>
      <dsp:spPr>
        <a:xfrm>
          <a:off x="0" y="4002787"/>
          <a:ext cx="5980170" cy="0"/>
        </a:xfrm>
        <a:prstGeom prst="line">
          <a:avLst/>
        </a:prstGeom>
        <a:solidFill>
          <a:schemeClr val="accent2">
            <a:hueOff val="-1506920"/>
            <a:satOff val="-617"/>
            <a:lumOff val="7060"/>
            <a:alphaOff val="0"/>
          </a:schemeClr>
        </a:solidFill>
        <a:ln w="12700" cap="flat" cmpd="sng" algn="ctr">
          <a:solidFill>
            <a:schemeClr val="accent2">
              <a:hueOff val="-1506920"/>
              <a:satOff val="-617"/>
              <a:lumOff val="706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103B0D9-51E9-49A9-8C70-6547D83899A4}">
      <dsp:nvSpPr>
        <dsp:cNvPr id="0" name=""/>
        <dsp:cNvSpPr/>
      </dsp:nvSpPr>
      <dsp:spPr>
        <a:xfrm>
          <a:off x="0" y="4002787"/>
          <a:ext cx="5980170" cy="13342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Third base: It understands if it is a responsible, appropriate language user—effectively, a person like us</a:t>
          </a:r>
        </a:p>
      </dsp:txBody>
      <dsp:txXfrm>
        <a:off x="0" y="4002787"/>
        <a:ext cx="5980170" cy="133426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C9EA1E-98C4-4A2E-AAC3-800E357DC9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7904" y="1517904"/>
            <a:ext cx="9144000" cy="2798064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A96B1FA-5AE6-4D57-B37B-4AA0216007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17904" y="4572000"/>
            <a:ext cx="9144000" cy="1527048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1F49B66-DBC3-45EE-A6E1-DE10A6C186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3F9AFA87-1417-4992-ABD9-27C3BC8CC883}" type="datetimeFigureOut">
              <a:rPr lang="en-US" smtClean="0"/>
              <a:pPr algn="r"/>
              <a:t>3/20/2023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41085F0-1967-4B4F-9824-58E9F2E051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1000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0AEDEE5-31B5-4868-8C16-47FF43E276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pPr/>
              <a:t>‹#›</a:t>
            </a:fld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12588414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DF9454-6F74-46A8-B299-4AF451BFB9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F55CA9-A0BD-4609-9307-BAF987B262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5E4293-851E-4FA2-BFF2-B646A42369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A907F5-F26D-4A91-8D70-AB54F8B43D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8ACBD8-D942-449E-A2B8-358CD1365C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00056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DA50897-0C2E-420B-9A38-A8D5C1D7278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450317" y="1517904"/>
            <a:ext cx="2220731" cy="454678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EDB2173-32A5-4677-A08F-DAB8FD430D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517904" y="1517904"/>
            <a:ext cx="6562553" cy="454678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DB124D-B801-4A6A-9DAF-EBC1B98FE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DAF8DF-2544-45A5-B62B-BB7948FCCA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AC232D-131E-4BE6-8E2E-BAF5A30846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145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4C5BB2-C09C-49B0-BAFA-DE1801CD3E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A47C21-944D-47FE-9519-A255188371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7CE36D-6B7B-4D5E-831E-34A4286D6E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2AD668-6E19-425C-88F7-AF4220662C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905C53-CF7C-4936-9E35-1BEBD68362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79420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146C78-A717-4E1F-A742-FD5AECA03B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7904" y="1517904"/>
            <a:ext cx="91440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A1270D-CCAE-4437-A0C0-052D111DFC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17904" y="4572000"/>
            <a:ext cx="91440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9F006A-7EEE-4DB0-8F92-D34C0D46C3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A3F2ED-2B0E-44A9-8603-286CA06345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4D801C-6B4E-40B6-9D6E-558192264D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85960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C446AA-9418-4C3E-901B-8E2806122E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997482-2CA6-4707-976E-6FD4B57BFE6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17904" y="2980944"/>
            <a:ext cx="4334256" cy="31181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B909652-DD12-479C-B639-9452CBA8C0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36792" y="2980944"/>
            <a:ext cx="4334256" cy="31181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D0EC7A6-AFB1-4989-A0B4-B422D5B2C6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3/20/2023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D2117C-B497-4647-A66B-1887750FB5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E8C7AF-5092-416B-B61C-F41D3C573E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86249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90CDE0-3FEB-42A0-8BCC-7DADE7D4A6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17905" y="2944368"/>
            <a:ext cx="4334256" cy="606026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B778B8B-E9A3-44BE-85A6-3E316659A9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517904" y="3644987"/>
            <a:ext cx="4334256" cy="244964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0BF1BCA-A435-4779-A6FE-15207141F51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36792" y="2944368"/>
            <a:ext cx="4334256" cy="606026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49B1923-9749-49E3-88FA-75C326E671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36792" y="3644987"/>
            <a:ext cx="4334256" cy="244964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F3A70F0-5AFA-4C5A-812B-220C6A38DB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76AF721-83FE-4B57-B910-C395D23FDE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56A5893-52F1-44A1-AE8E-CF094DB41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D9D22302-83E3-4E22-93DF-1E5D463B64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3095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ED85A6-A4E6-4160-BE43-8146A98946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BA24A80-0792-4B3B-BB5A-8B2BD91095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526116E-7A6D-485F-9FA2-25F94D4F40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309ADCC-C5F2-4D90-B153-93DF558582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57213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7862271-51F6-4122-9709-D279042F88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52CFE08-03FE-487B-8963-9FAD3049CF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935A50-18AE-4CB1-BB10-1CBDD8A7C2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52790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11F683-796D-458C-9B32-A385D604DB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7904" y="1517904"/>
            <a:ext cx="3145536" cy="1792224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B1F0BD-641B-4148-BCB3-2704218C80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0952" y="1517904"/>
            <a:ext cx="5330952" cy="458114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28C843-B846-4456-9720-71B7D4FF40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517904" y="3483864"/>
            <a:ext cx="3145536" cy="2615184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3A3A03-31BD-4E7E-879A-A1C7184970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A39078-7D38-4851-A363-B6BC179A50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1FF25E-A25D-47AA-94EB-580A74F01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9174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EE83B4-9B31-4F73-9767-163636522F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7904" y="1517904"/>
            <a:ext cx="3145536" cy="1792224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C7CFC30-8163-47A0-A97F-3F2C3A3BE73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49240" y="764032"/>
            <a:ext cx="6089904" cy="5330952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AF1B390-0C23-466E-987C-26420A5F09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517904" y="3483864"/>
            <a:ext cx="3145536" cy="2615184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C9CA7C-B9D0-4A72-8061-1E02AA15FE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3EFC84-C9FE-4BFA-9B4E-4516A13625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01A469-3EFC-4F94-8482-378582E1C1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323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B1D84C-7934-4E5B-B6E4-A1D6EC2995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7904" y="1517904"/>
            <a:ext cx="9144000" cy="134416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6A990F-40AC-447A-964A-840C94A647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17904" y="2971800"/>
            <a:ext cx="9144000" cy="31272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D832A1-FFBA-48B6-B2D0-E5414F1283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805672" y="6400800"/>
            <a:ext cx="18653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pPr algn="r"/>
            <a:fld id="{3F9AFA87-1417-4992-ABD9-27C3BC8CC883}" type="datetimeFigureOut">
              <a:rPr lang="en-US" smtClean="0"/>
              <a:pPr algn="r"/>
              <a:t>3/20/2023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933EC1-4EE2-4453-841C-CFDFE70894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58952" y="6400800"/>
            <a:ext cx="60990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sz="10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CEBA78-E732-44EF-BA0B-FC42F79313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99648" y="6400800"/>
            <a:ext cx="5303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>
                <a:solidFill>
                  <a:schemeClr val="tx1"/>
                </a:solidFill>
              </a:defRPr>
            </a:lvl1pPr>
          </a:lstStyle>
          <a:p>
            <a:fld id="{CB1E4CB7-CB13-4810-BF18-BE31AFC64F93}" type="slidenum">
              <a:rPr lang="en-US" smtClean="0"/>
              <a:pPr/>
              <a:t>‹#›</a:t>
            </a:fld>
            <a:endParaRPr lang="en-US" sz="1000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49306479-8C4D-4E4A-A330-DFC80A8A01BE}"/>
              </a:ext>
            </a:extLst>
          </p:cNvPr>
          <p:cNvSpPr/>
          <p:nvPr/>
        </p:nvSpPr>
        <p:spPr>
          <a:xfrm>
            <a:off x="0" y="0"/>
            <a:ext cx="12192000" cy="6105524"/>
          </a:xfrm>
          <a:custGeom>
            <a:avLst/>
            <a:gdLst>
              <a:gd name="connsiteX0" fmla="*/ 0 w 12192000"/>
              <a:gd name="connsiteY0" fmla="*/ 0 h 6105524"/>
              <a:gd name="connsiteX1" fmla="*/ 12192000 w 12192000"/>
              <a:gd name="connsiteY1" fmla="*/ 0 h 6105524"/>
              <a:gd name="connsiteX2" fmla="*/ 12192000 w 12192000"/>
              <a:gd name="connsiteY2" fmla="*/ 6105524 h 6105524"/>
              <a:gd name="connsiteX3" fmla="*/ 11435080 w 12192000"/>
              <a:gd name="connsiteY3" fmla="*/ 6105524 h 6105524"/>
              <a:gd name="connsiteX4" fmla="*/ 11435080 w 12192000"/>
              <a:gd name="connsiteY4" fmla="*/ 771523 h 6105524"/>
              <a:gd name="connsiteX5" fmla="*/ 767080 w 12192000"/>
              <a:gd name="connsiteY5" fmla="*/ 771523 h 6105524"/>
              <a:gd name="connsiteX6" fmla="*/ 767080 w 12192000"/>
              <a:gd name="connsiteY6" fmla="*/ 6105524 h 6105524"/>
              <a:gd name="connsiteX7" fmla="*/ 0 w 12192000"/>
              <a:gd name="connsiteY7" fmla="*/ 6105524 h 6105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6105524">
                <a:moveTo>
                  <a:pt x="0" y="0"/>
                </a:moveTo>
                <a:lnTo>
                  <a:pt x="12192000" y="0"/>
                </a:lnTo>
                <a:lnTo>
                  <a:pt x="12192000" y="6105524"/>
                </a:lnTo>
                <a:lnTo>
                  <a:pt x="11435080" y="6105524"/>
                </a:lnTo>
                <a:lnTo>
                  <a:pt x="11435080" y="771523"/>
                </a:lnTo>
                <a:lnTo>
                  <a:pt x="767080" y="771523"/>
                </a:lnTo>
                <a:lnTo>
                  <a:pt x="767080" y="6105524"/>
                </a:lnTo>
                <a:lnTo>
                  <a:pt x="0" y="6105524"/>
                </a:lnTo>
                <a:close/>
              </a:path>
            </a:pathLst>
          </a:custGeom>
          <a:gradFill flip="none" rotWithShape="1">
            <a:gsLst>
              <a:gs pos="10000">
                <a:schemeClr val="accent5"/>
              </a:gs>
              <a:gs pos="90000">
                <a:schemeClr val="accent1"/>
              </a:gs>
              <a:gs pos="70000">
                <a:schemeClr val="accent2"/>
              </a:gs>
              <a:gs pos="30000">
                <a:schemeClr val="accent4"/>
              </a:gs>
              <a:gs pos="50000">
                <a:schemeClr val="accent3">
                  <a:lumMod val="60000"/>
                  <a:lumOff val="40000"/>
                </a:schemeClr>
              </a:gs>
            </a:gsLst>
            <a:lin ang="7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3148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5000"/>
        </a:lnSpc>
        <a:spcBef>
          <a:spcPct val="0"/>
        </a:spcBef>
        <a:buNone/>
        <a:defRPr sz="42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5760" indent="-365760" algn="l" defTabSz="914400" rtl="0" eaLnBrk="1" latinLnBrk="0" hangingPunct="1">
        <a:lnSpc>
          <a:spcPct val="105000"/>
        </a:lnSpc>
        <a:spcBef>
          <a:spcPts val="900"/>
        </a:spcBef>
        <a:buClr>
          <a:schemeClr val="accent5"/>
        </a:buClr>
        <a:buFont typeface="Avenir Next LT Pro" panose="020B0504020202020204" pitchFamily="34" charset="0"/>
        <a:buChar char="+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365760" indent="0" algn="l" defTabSz="914400" rtl="0" eaLnBrk="1" latinLnBrk="0" hangingPunct="1">
        <a:lnSpc>
          <a:spcPct val="105000"/>
        </a:lnSpc>
        <a:spcBef>
          <a:spcPts val="900"/>
        </a:spcBef>
        <a:buFont typeface="Arial" panose="020B0604020202020204" pitchFamily="34" charset="0"/>
        <a:buNone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640080" indent="-274320" algn="l" defTabSz="914400" rtl="0" eaLnBrk="1" latinLnBrk="0" hangingPunct="1">
        <a:lnSpc>
          <a:spcPct val="105000"/>
        </a:lnSpc>
        <a:spcBef>
          <a:spcPts val="600"/>
        </a:spcBef>
        <a:buClr>
          <a:schemeClr val="accent5"/>
        </a:buClr>
        <a:buFont typeface="Avenir Next LT Pro" panose="020B0504020202020204" pitchFamily="34" charset="0"/>
        <a:buChar char="+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640080" indent="0" algn="l" defTabSz="914400" rtl="0" eaLnBrk="1" latinLnBrk="0" hangingPunct="1">
        <a:lnSpc>
          <a:spcPct val="105000"/>
        </a:lnSpc>
        <a:spcBef>
          <a:spcPts val="600"/>
        </a:spcBef>
        <a:buFontTx/>
        <a:buNone/>
        <a:defRPr sz="1800" i="1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886968" indent="-274320" algn="l" defTabSz="914400" rtl="0" eaLnBrk="1" latinLnBrk="0" hangingPunct="1">
        <a:lnSpc>
          <a:spcPct val="105000"/>
        </a:lnSpc>
        <a:spcBef>
          <a:spcPts val="600"/>
        </a:spcBef>
        <a:buClr>
          <a:schemeClr val="accent5"/>
        </a:buClr>
        <a:buFont typeface="Avenir Next LT Pro" panose="020B0504020202020204" pitchFamily="34" charset="0"/>
        <a:buChar char="+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B45BA4C-9B54-4496-821F-9E0985CA98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"/>
          <p:cNvSpPr>
            <a:spLocks noGrp="1"/>
          </p:cNvSpPr>
          <p:nvPr>
            <p:ph type="ctrTitle"/>
          </p:nvPr>
        </p:nvSpPr>
        <p:spPr>
          <a:xfrm>
            <a:off x="6047980" y="1030406"/>
            <a:ext cx="5068121" cy="3506879"/>
          </a:xfrm>
        </p:spPr>
        <p:txBody>
          <a:bodyPr anchor="ctr">
            <a:normAutofit/>
          </a:bodyPr>
          <a:lstStyle/>
          <a:p>
            <a:pPr algn="l"/>
            <a:r>
              <a:rPr lang="en-US" sz="3800" dirty="0"/>
              <a:t>Intentionality All-Stars Redux: Do language models understand what theyre talking about?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3E1C76F-3AE8-C359-204B-E01F3340F02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4962" r="19738" b="-9"/>
          <a:stretch/>
        </p:blipFill>
        <p:spPr>
          <a:xfrm>
            <a:off x="20" y="10"/>
            <a:ext cx="5404493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64300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84136905-015B-4510-B514-027CBA846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"/>
          <p:cNvSpPr>
            <a:spLocks noGrp="1"/>
          </p:cNvSpPr>
          <p:nvPr>
            <p:ph type="ctrTitle"/>
          </p:nvPr>
        </p:nvSpPr>
        <p:spPr>
          <a:xfrm>
            <a:off x="762000" y="779915"/>
            <a:ext cx="3908996" cy="5337050"/>
          </a:xfrm>
        </p:spPr>
        <p:txBody>
          <a:bodyPr anchor="ctr">
            <a:normAutofit/>
          </a:bodyPr>
          <a:lstStyle/>
          <a:p>
            <a:r>
              <a:rPr lang="en-US" dirty="0"/>
              <a:t>Third Base</a:t>
            </a:r>
          </a:p>
        </p:txBody>
      </p:sp>
      <p:graphicFrame>
        <p:nvGraphicFramePr>
          <p:cNvPr id="6" name="Content Placeholder">
            <a:extLst>
              <a:ext uri="{FF2B5EF4-FFF2-40B4-BE49-F238E27FC236}">
                <a16:creationId xmlns:a16="http://schemas.microsoft.com/office/drawing/2014/main" id="{3C276028-FDB9-35B3-A164-C355D615A83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16319627"/>
              </p:ext>
            </p:extLst>
          </p:nvPr>
        </p:nvGraphicFramePr>
        <p:xfrm>
          <a:off x="5416298" y="758951"/>
          <a:ext cx="5980170" cy="53370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098261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84136905-015B-4510-B514-027CBA846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"/>
          <p:cNvSpPr>
            <a:spLocks noGrp="1"/>
          </p:cNvSpPr>
          <p:nvPr>
            <p:ph type="ctrTitle"/>
          </p:nvPr>
        </p:nvSpPr>
        <p:spPr>
          <a:xfrm>
            <a:off x="762000" y="779915"/>
            <a:ext cx="3908996" cy="5337050"/>
          </a:xfrm>
        </p:spPr>
        <p:txBody>
          <a:bodyPr anchor="ctr">
            <a:normAutofit/>
          </a:bodyPr>
          <a:lstStyle/>
          <a:p>
            <a:r>
              <a:rPr lang="en-US" dirty="0"/>
              <a:t>Third Base</a:t>
            </a:r>
          </a:p>
        </p:txBody>
      </p:sp>
      <p:graphicFrame>
        <p:nvGraphicFramePr>
          <p:cNvPr id="6" name="Content Placeholder">
            <a:extLst>
              <a:ext uri="{FF2B5EF4-FFF2-40B4-BE49-F238E27FC236}">
                <a16:creationId xmlns:a16="http://schemas.microsoft.com/office/drawing/2014/main" id="{F39277B6-0FE5-178A-BA1B-1E98ADD753C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99208783"/>
              </p:ext>
            </p:extLst>
          </p:nvPr>
        </p:nvGraphicFramePr>
        <p:xfrm>
          <a:off x="5416298" y="758951"/>
          <a:ext cx="5980170" cy="53370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215747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84136905-015B-4510-B514-027CBA846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"/>
          <p:cNvSpPr>
            <a:spLocks noGrp="1"/>
          </p:cNvSpPr>
          <p:nvPr>
            <p:ph type="ctrTitle"/>
          </p:nvPr>
        </p:nvSpPr>
        <p:spPr>
          <a:xfrm>
            <a:off x="762000" y="779915"/>
            <a:ext cx="3908996" cy="5337050"/>
          </a:xfrm>
        </p:spPr>
        <p:txBody>
          <a:bodyPr anchor="ctr">
            <a:normAutofit/>
          </a:bodyPr>
          <a:lstStyle/>
          <a:p>
            <a:r>
              <a:rPr lang="en-US" dirty="0"/>
              <a:t>Conclusion</a:t>
            </a:r>
          </a:p>
        </p:txBody>
      </p:sp>
      <p:graphicFrame>
        <p:nvGraphicFramePr>
          <p:cNvPr id="6" name="Content Placeholder">
            <a:extLst>
              <a:ext uri="{FF2B5EF4-FFF2-40B4-BE49-F238E27FC236}">
                <a16:creationId xmlns:a16="http://schemas.microsoft.com/office/drawing/2014/main" id="{C6EB3B0C-9503-3BDD-A34C-4C1579C2216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71766692"/>
              </p:ext>
            </p:extLst>
          </p:nvPr>
        </p:nvGraphicFramePr>
        <p:xfrm>
          <a:off x="5416298" y="758951"/>
          <a:ext cx="5980170" cy="53370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888726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84136905-015B-4510-B514-027CBA846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6CD0F97-2E5B-4E84-8544-EB24DED104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099048"/>
          </a:xfrm>
          <a:prstGeom prst="rect">
            <a:avLst/>
          </a:prstGeom>
          <a:gradFill flip="none" rotWithShape="1">
            <a:gsLst>
              <a:gs pos="10000">
                <a:schemeClr val="accent5"/>
              </a:gs>
              <a:gs pos="90000">
                <a:schemeClr val="accent1"/>
              </a:gs>
              <a:gs pos="70000">
                <a:schemeClr val="accent2"/>
              </a:gs>
              <a:gs pos="30000">
                <a:schemeClr val="accent4"/>
              </a:gs>
              <a:gs pos="50000">
                <a:schemeClr val="accent3">
                  <a:lumMod val="60000"/>
                  <a:lumOff val="40000"/>
                </a:schemeClr>
              </a:gs>
            </a:gsLst>
            <a:lin ang="7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4" name="Freeform: Shape 13">
            <a:extLst>
              <a:ext uri="{FF2B5EF4-FFF2-40B4-BE49-F238E27FC236}">
                <a16:creationId xmlns:a16="http://schemas.microsoft.com/office/drawing/2014/main" id="{EF37EE88-E359-4E69-A072-9959A84E11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1430001" cy="6168789"/>
          </a:xfrm>
          <a:custGeom>
            <a:avLst/>
            <a:gdLst>
              <a:gd name="connsiteX0" fmla="*/ 0 w 11430001"/>
              <a:gd name="connsiteY0" fmla="*/ 0 h 6168789"/>
              <a:gd name="connsiteX1" fmla="*/ 5334002 w 11430001"/>
              <a:gd name="connsiteY1" fmla="*/ 0 h 6168789"/>
              <a:gd name="connsiteX2" fmla="*/ 5334002 w 11430001"/>
              <a:gd name="connsiteY2" fmla="*/ 771523 h 6168789"/>
              <a:gd name="connsiteX3" fmla="*/ 11430001 w 11430001"/>
              <a:gd name="connsiteY3" fmla="*/ 771523 h 6168789"/>
              <a:gd name="connsiteX4" fmla="*/ 11430001 w 11430001"/>
              <a:gd name="connsiteY4" fmla="*/ 6168789 h 6168789"/>
              <a:gd name="connsiteX5" fmla="*/ 0 w 11430001"/>
              <a:gd name="connsiteY5" fmla="*/ 6168789 h 61687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430001" h="6168789">
                <a:moveTo>
                  <a:pt x="0" y="0"/>
                </a:moveTo>
                <a:lnTo>
                  <a:pt x="5334002" y="0"/>
                </a:lnTo>
                <a:lnTo>
                  <a:pt x="5334002" y="771523"/>
                </a:lnTo>
                <a:lnTo>
                  <a:pt x="11430001" y="771523"/>
                </a:lnTo>
                <a:lnTo>
                  <a:pt x="11430001" y="6168789"/>
                </a:lnTo>
                <a:lnTo>
                  <a:pt x="0" y="6168789"/>
                </a:lnTo>
                <a:close/>
              </a:path>
            </a:pathLst>
          </a:custGeom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"/>
          <p:cNvSpPr>
            <a:spLocks noGrp="1"/>
          </p:cNvSpPr>
          <p:nvPr>
            <p:ph type="ctrTitle"/>
          </p:nvPr>
        </p:nvSpPr>
        <p:spPr>
          <a:xfrm>
            <a:off x="6096000" y="1517650"/>
            <a:ext cx="4565650" cy="1344613"/>
          </a:xfrm>
        </p:spPr>
        <p:txBody>
          <a:bodyPr>
            <a:normAutofit/>
          </a:bodyPr>
          <a:lstStyle/>
          <a:p>
            <a:r>
              <a:rPr lang="en-US" dirty="0"/>
              <a:t>The Problem of Intentionality</a:t>
            </a:r>
          </a:p>
        </p:txBody>
      </p:sp>
      <p:pic>
        <p:nvPicPr>
          <p:cNvPr id="6" name="Picture 5" descr="Many question marks on black background">
            <a:extLst>
              <a:ext uri="{FF2B5EF4-FFF2-40B4-BE49-F238E27FC236}">
                <a16:creationId xmlns:a16="http://schemas.microsoft.com/office/drawing/2014/main" id="{0CF7D091-1DD3-A869-564E-E0CB6F3DC52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9132" r="1" b="1"/>
          <a:stretch/>
        </p:blipFill>
        <p:spPr>
          <a:xfrm>
            <a:off x="20" y="758953"/>
            <a:ext cx="5333979" cy="5335854"/>
          </a:xfrm>
          <a:prstGeom prst="rect">
            <a:avLst/>
          </a:prstGeom>
        </p:spPr>
      </p:pic>
      <p:sp>
        <p:nvSpPr>
          <p:cNvPr id="3" name="Content Placeholder"/>
          <p:cNvSpPr>
            <a:spLocks noGrp="1"/>
          </p:cNvSpPr>
          <p:nvPr>
            <p:ph idx="1"/>
          </p:nvPr>
        </p:nvSpPr>
        <p:spPr>
          <a:xfrm>
            <a:off x="6095998" y="2970213"/>
            <a:ext cx="4565651" cy="3125787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dirty="0"/>
              <a:t>Representations, such as words, are distinct because they are </a:t>
            </a:r>
            <a:r>
              <a:rPr lang="en-US" i="1" dirty="0"/>
              <a:t>about </a:t>
            </a:r>
            <a:r>
              <a:rPr lang="en-US" dirty="0"/>
              <a:t>something.</a:t>
            </a:r>
          </a:p>
          <a:p>
            <a:r>
              <a:rPr lang="en-US" dirty="0"/>
              <a:t>A picture of my dog and the term “</a:t>
            </a:r>
            <a:r>
              <a:rPr lang="en-US" dirty="0" err="1"/>
              <a:t>Mishka</a:t>
            </a:r>
            <a:r>
              <a:rPr lang="en-US" dirty="0"/>
              <a:t>” both refer to the same thing</a:t>
            </a:r>
          </a:p>
        </p:txBody>
      </p:sp>
    </p:spTree>
    <p:extLst>
      <p:ext uri="{BB962C8B-B14F-4D97-AF65-F5344CB8AC3E}">
        <p14:creationId xmlns:p14="http://schemas.microsoft.com/office/powerpoint/2010/main" val="25851690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84136905-015B-4510-B514-027CBA846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"/>
          <p:cNvSpPr>
            <a:spLocks noGrp="1"/>
          </p:cNvSpPr>
          <p:nvPr>
            <p:ph type="ctrTitle"/>
          </p:nvPr>
        </p:nvSpPr>
        <p:spPr>
          <a:xfrm>
            <a:off x="762000" y="779915"/>
            <a:ext cx="3908996" cy="5337050"/>
          </a:xfrm>
        </p:spPr>
        <p:txBody>
          <a:bodyPr anchor="ctr">
            <a:normAutofit/>
          </a:bodyPr>
          <a:lstStyle/>
          <a:p>
            <a:r>
              <a:rPr lang="en-US" dirty="0"/>
              <a:t>First Base</a:t>
            </a:r>
          </a:p>
        </p:txBody>
      </p:sp>
      <p:graphicFrame>
        <p:nvGraphicFramePr>
          <p:cNvPr id="6" name="Content Placeholder">
            <a:extLst>
              <a:ext uri="{FF2B5EF4-FFF2-40B4-BE49-F238E27FC236}">
                <a16:creationId xmlns:a16="http://schemas.microsoft.com/office/drawing/2014/main" id="{65E667D7-EA85-C4C7-C7E5-C89F5582063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7674842"/>
              </p:ext>
            </p:extLst>
          </p:nvPr>
        </p:nvGraphicFramePr>
        <p:xfrm>
          <a:off x="5416298" y="758951"/>
          <a:ext cx="5980170" cy="53370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420380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84136905-015B-4510-B514-027CBA846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6CD0F97-2E5B-4E84-8544-EB24DED104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12192000" cy="6858001"/>
          </a:xfrm>
          <a:prstGeom prst="rect">
            <a:avLst/>
          </a:prstGeom>
          <a:gradFill flip="none" rotWithShape="1">
            <a:gsLst>
              <a:gs pos="10000">
                <a:schemeClr val="accent5"/>
              </a:gs>
              <a:gs pos="90000">
                <a:schemeClr val="accent1"/>
              </a:gs>
              <a:gs pos="70000">
                <a:schemeClr val="accent2"/>
              </a:gs>
              <a:gs pos="30000">
                <a:schemeClr val="accent4"/>
              </a:gs>
              <a:gs pos="50000">
                <a:schemeClr val="accent3">
                  <a:lumMod val="60000"/>
                  <a:lumOff val="40000"/>
                </a:schemeClr>
              </a:gs>
            </a:gsLst>
            <a:lin ang="7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3B272257-593A-402F-88FA-F1DECD9E3F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62000" y="762000"/>
            <a:ext cx="10668000" cy="5340096"/>
          </a:xfrm>
          <a:prstGeom prst="rect">
            <a:avLst/>
          </a:prstGeom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"/>
          <p:cNvSpPr>
            <a:spLocks noGrp="1"/>
          </p:cNvSpPr>
          <p:nvPr>
            <p:ph type="ctrTitle"/>
          </p:nvPr>
        </p:nvSpPr>
        <p:spPr>
          <a:xfrm>
            <a:off x="1517904" y="1517904"/>
            <a:ext cx="9144000" cy="1344168"/>
          </a:xfrm>
        </p:spPr>
        <p:txBody>
          <a:bodyPr>
            <a:normAutofit/>
          </a:bodyPr>
          <a:lstStyle/>
          <a:p>
            <a:r>
              <a:rPr lang="en-US" dirty="0"/>
              <a:t>First Base</a:t>
            </a:r>
          </a:p>
        </p:txBody>
      </p:sp>
      <p:sp>
        <p:nvSpPr>
          <p:cNvPr id="3" name="Content Placeholder"/>
          <p:cNvSpPr>
            <a:spLocks noGrp="1"/>
          </p:cNvSpPr>
          <p:nvPr>
            <p:ph idx="1"/>
          </p:nvPr>
        </p:nvSpPr>
        <p:spPr>
          <a:xfrm>
            <a:off x="1517904" y="2970222"/>
            <a:ext cx="9144000" cy="2610771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Form and Content (Bender and Koller)</a:t>
            </a:r>
          </a:p>
          <a:p>
            <a:pPr lvl="0"/>
            <a:r>
              <a:rPr lang="en-US" dirty="0"/>
              <a:t>Formal and Functional Aspects of language (</a:t>
            </a:r>
            <a:r>
              <a:rPr lang="en-US" dirty="0" err="1"/>
              <a:t>Mahowald</a:t>
            </a:r>
            <a:r>
              <a:rPr lang="en-US" dirty="0"/>
              <a:t> and Ivanova)</a:t>
            </a:r>
          </a:p>
        </p:txBody>
      </p:sp>
    </p:spTree>
    <p:extLst>
      <p:ext uri="{BB962C8B-B14F-4D97-AF65-F5344CB8AC3E}">
        <p14:creationId xmlns:p14="http://schemas.microsoft.com/office/powerpoint/2010/main" val="40554256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84136905-015B-4510-B514-027CBA846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"/>
          <p:cNvSpPr>
            <a:spLocks noGrp="1"/>
          </p:cNvSpPr>
          <p:nvPr>
            <p:ph type="ctrTitle"/>
          </p:nvPr>
        </p:nvSpPr>
        <p:spPr>
          <a:xfrm>
            <a:off x="762000" y="779915"/>
            <a:ext cx="3908996" cy="5337050"/>
          </a:xfrm>
        </p:spPr>
        <p:txBody>
          <a:bodyPr anchor="ctr">
            <a:normAutofit/>
          </a:bodyPr>
          <a:lstStyle/>
          <a:p>
            <a:r>
              <a:rPr lang="en-US" dirty="0"/>
              <a:t>Second Base</a:t>
            </a:r>
          </a:p>
        </p:txBody>
      </p:sp>
      <p:graphicFrame>
        <p:nvGraphicFramePr>
          <p:cNvPr id="6" name="Content Placeholder">
            <a:extLst>
              <a:ext uri="{FF2B5EF4-FFF2-40B4-BE49-F238E27FC236}">
                <a16:creationId xmlns:a16="http://schemas.microsoft.com/office/drawing/2014/main" id="{8892C185-8B05-6C2B-6AB6-FAEEA65DE26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26526209"/>
              </p:ext>
            </p:extLst>
          </p:nvPr>
        </p:nvGraphicFramePr>
        <p:xfrm>
          <a:off x="5416298" y="758951"/>
          <a:ext cx="5980170" cy="53370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834978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84136905-015B-4510-B514-027CBA846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"/>
          <p:cNvSpPr>
            <a:spLocks noGrp="1"/>
          </p:cNvSpPr>
          <p:nvPr>
            <p:ph type="ctrTitle"/>
          </p:nvPr>
        </p:nvSpPr>
        <p:spPr>
          <a:xfrm>
            <a:off x="762000" y="779915"/>
            <a:ext cx="3908996" cy="5337050"/>
          </a:xfrm>
        </p:spPr>
        <p:txBody>
          <a:bodyPr anchor="ctr">
            <a:normAutofit/>
          </a:bodyPr>
          <a:lstStyle/>
          <a:p>
            <a:r>
              <a:rPr lang="en-US" dirty="0"/>
              <a:t>Second Base</a:t>
            </a:r>
          </a:p>
        </p:txBody>
      </p:sp>
      <p:graphicFrame>
        <p:nvGraphicFramePr>
          <p:cNvPr id="6" name="Content Placeholder">
            <a:extLst>
              <a:ext uri="{FF2B5EF4-FFF2-40B4-BE49-F238E27FC236}">
                <a16:creationId xmlns:a16="http://schemas.microsoft.com/office/drawing/2014/main" id="{AF5B7983-CF0B-318D-7476-EA69E2D7B43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17482699"/>
              </p:ext>
            </p:extLst>
          </p:nvPr>
        </p:nvGraphicFramePr>
        <p:xfrm>
          <a:off x="5416298" y="758951"/>
          <a:ext cx="5980170" cy="53370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947152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84136905-015B-4510-B514-027CBA846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"/>
          <p:cNvSpPr>
            <a:spLocks noGrp="1"/>
          </p:cNvSpPr>
          <p:nvPr>
            <p:ph type="ctrTitle"/>
          </p:nvPr>
        </p:nvSpPr>
        <p:spPr>
          <a:xfrm>
            <a:off x="762000" y="779915"/>
            <a:ext cx="3908996" cy="5337050"/>
          </a:xfrm>
        </p:spPr>
        <p:txBody>
          <a:bodyPr anchor="ctr">
            <a:normAutofit/>
          </a:bodyPr>
          <a:lstStyle/>
          <a:p>
            <a:r>
              <a:rPr lang="en-US" dirty="0"/>
              <a:t>The Shortstop</a:t>
            </a:r>
          </a:p>
        </p:txBody>
      </p:sp>
      <p:graphicFrame>
        <p:nvGraphicFramePr>
          <p:cNvPr id="6" name="Content Placeholder">
            <a:extLst>
              <a:ext uri="{FF2B5EF4-FFF2-40B4-BE49-F238E27FC236}">
                <a16:creationId xmlns:a16="http://schemas.microsoft.com/office/drawing/2014/main" id="{15338EC2-6046-EEC1-DEF5-22FA8150278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02163345"/>
              </p:ext>
            </p:extLst>
          </p:nvPr>
        </p:nvGraphicFramePr>
        <p:xfrm>
          <a:off x="5416298" y="758951"/>
          <a:ext cx="5980170" cy="53370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558117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84136905-015B-4510-B514-027CBA846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"/>
          <p:cNvSpPr>
            <a:spLocks noGrp="1"/>
          </p:cNvSpPr>
          <p:nvPr>
            <p:ph type="ctrTitle"/>
          </p:nvPr>
        </p:nvSpPr>
        <p:spPr>
          <a:xfrm>
            <a:off x="6163464" y="755650"/>
            <a:ext cx="5266535" cy="1345115"/>
          </a:xfrm>
        </p:spPr>
        <p:txBody>
          <a:bodyPr>
            <a:normAutofit/>
          </a:bodyPr>
          <a:lstStyle/>
          <a:p>
            <a:r>
              <a:rPr lang="en-US" dirty="0"/>
              <a:t>The Shortstop</a:t>
            </a:r>
          </a:p>
        </p:txBody>
      </p:sp>
      <p:pic>
        <p:nvPicPr>
          <p:cNvPr id="6" name="Picture 5" descr="White puzzle with one red piece">
            <a:extLst>
              <a:ext uri="{FF2B5EF4-FFF2-40B4-BE49-F238E27FC236}">
                <a16:creationId xmlns:a16="http://schemas.microsoft.com/office/drawing/2014/main" id="{72C63B05-E89A-814C-DD68-1E913A214D6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8659" r="27012" b="-2"/>
          <a:stretch/>
        </p:blipFill>
        <p:spPr>
          <a:xfrm>
            <a:off x="20" y="10"/>
            <a:ext cx="5404493" cy="6857990"/>
          </a:xfrm>
          <a:prstGeom prst="rect">
            <a:avLst/>
          </a:prstGeom>
        </p:spPr>
      </p:pic>
      <p:sp>
        <p:nvSpPr>
          <p:cNvPr id="3" name="Content Placeholder"/>
          <p:cNvSpPr>
            <a:spLocks noGrp="1"/>
          </p:cNvSpPr>
          <p:nvPr>
            <p:ph idx="1"/>
          </p:nvPr>
        </p:nvSpPr>
        <p:spPr>
          <a:xfrm>
            <a:off x="6163464" y="2207969"/>
            <a:ext cx="5266535" cy="3884983"/>
          </a:xfrm>
        </p:spPr>
        <p:txBody>
          <a:bodyPr>
            <a:normAutofit/>
          </a:bodyPr>
          <a:lstStyle/>
          <a:p>
            <a:pPr lvl="0">
              <a:lnSpc>
                <a:spcPct val="95000"/>
              </a:lnSpc>
            </a:pPr>
            <a:r>
              <a:rPr lang="en-US" sz="2000" dirty="0"/>
              <a:t>LLMs are capable of understanding if and when they can properly be said to track the conversational implications of speakers, to infer what the speaker wants them to know</a:t>
            </a:r>
          </a:p>
          <a:p>
            <a:pPr lvl="0">
              <a:lnSpc>
                <a:spcPct val="95000"/>
              </a:lnSpc>
            </a:pPr>
            <a:r>
              <a:rPr lang="en-US" sz="2000" dirty="0" err="1"/>
              <a:t>Aguera</a:t>
            </a:r>
            <a:r>
              <a:rPr lang="en-US" sz="2000" dirty="0"/>
              <a:t> y </a:t>
            </a:r>
            <a:r>
              <a:rPr lang="en-US" sz="2000" dirty="0" err="1"/>
              <a:t>Arcas</a:t>
            </a:r>
            <a:r>
              <a:rPr lang="en-US" sz="2000" dirty="0"/>
              <a:t> argues that contemporary LLMs are still limited, but if trained on more conversation—or, perhaps, other joint action tasks—they will begin to form a model of the other speaker’s mind in order to understand what they are saying</a:t>
            </a:r>
          </a:p>
        </p:txBody>
      </p:sp>
    </p:spTree>
    <p:extLst>
      <p:ext uri="{BB962C8B-B14F-4D97-AF65-F5344CB8AC3E}">
        <p14:creationId xmlns:p14="http://schemas.microsoft.com/office/powerpoint/2010/main" val="27319095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84136905-015B-4510-B514-027CBA846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"/>
          <p:cNvSpPr>
            <a:spLocks noGrp="1"/>
          </p:cNvSpPr>
          <p:nvPr>
            <p:ph type="ctrTitle"/>
          </p:nvPr>
        </p:nvSpPr>
        <p:spPr>
          <a:xfrm>
            <a:off x="762000" y="779915"/>
            <a:ext cx="3908996" cy="5337050"/>
          </a:xfrm>
        </p:spPr>
        <p:txBody>
          <a:bodyPr anchor="ctr">
            <a:normAutofit/>
          </a:bodyPr>
          <a:lstStyle/>
          <a:p>
            <a:r>
              <a:rPr lang="en-US" dirty="0"/>
              <a:t>Third Base</a:t>
            </a:r>
          </a:p>
        </p:txBody>
      </p:sp>
      <p:graphicFrame>
        <p:nvGraphicFramePr>
          <p:cNvPr id="6" name="Content Placeholder">
            <a:extLst>
              <a:ext uri="{FF2B5EF4-FFF2-40B4-BE49-F238E27FC236}">
                <a16:creationId xmlns:a16="http://schemas.microsoft.com/office/drawing/2014/main" id="{81390BC8-78B7-1AE6-08C0-D34CC2C76DE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03713699"/>
              </p:ext>
            </p:extLst>
          </p:nvPr>
        </p:nvGraphicFramePr>
        <p:xfrm>
          <a:off x="5416298" y="758951"/>
          <a:ext cx="5980170" cy="53370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84437610"/>
      </p:ext>
    </p:extLst>
  </p:cSld>
  <p:clrMapOvr>
    <a:masterClrMapping/>
  </p:clrMapOvr>
</p:sld>
</file>

<file path=ppt/theme/theme1.xml><?xml version="1.0" encoding="utf-8"?>
<a:theme xmlns:a="http://schemas.openxmlformats.org/drawingml/2006/main" name="PrismaticVTI">
  <a:themeElements>
    <a:clrScheme name="AnalogousFromDarkSeedLeftStep">
      <a:dk1>
        <a:srgbClr val="000000"/>
      </a:dk1>
      <a:lt1>
        <a:srgbClr val="FFFFFF"/>
      </a:lt1>
      <a:dk2>
        <a:srgbClr val="311C21"/>
      </a:dk2>
      <a:lt2>
        <a:srgbClr val="F0F3F3"/>
      </a:lt2>
      <a:accent1>
        <a:srgbClr val="DE4C32"/>
      </a:accent1>
      <a:accent2>
        <a:srgbClr val="CC204D"/>
      </a:accent2>
      <a:accent3>
        <a:srgbClr val="DE32A7"/>
      </a:accent3>
      <a:accent4>
        <a:srgbClr val="BC20CC"/>
      </a:accent4>
      <a:accent5>
        <a:srgbClr val="8632DE"/>
      </a:accent5>
      <a:accent6>
        <a:srgbClr val="4237D1"/>
      </a:accent6>
      <a:hlink>
        <a:srgbClr val="933FBF"/>
      </a:hlink>
      <a:folHlink>
        <a:srgbClr val="7F7F7F"/>
      </a:folHlink>
    </a:clrScheme>
    <a:fontScheme name="Custom 166">
      <a:majorFont>
        <a:latin typeface="Aharoni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ismaticVTI" id="{DA44D624-A564-4DE8-8446-0CD5C485C979}" vid="{8B2B1550-B69C-4156-BAEC-B2E559F94BD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655</Words>
  <Application>Microsoft Office PowerPoint</Application>
  <PresentationFormat>Widescreen</PresentationFormat>
  <Paragraphs>43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Aharoni</vt:lpstr>
      <vt:lpstr>Arial</vt:lpstr>
      <vt:lpstr>Avenir Next LT Pro</vt:lpstr>
      <vt:lpstr>PrismaticVTI</vt:lpstr>
      <vt:lpstr>Intentionality All-Stars Redux: Do language models understand what theyre talking about?</vt:lpstr>
      <vt:lpstr>The Problem of Intentionality</vt:lpstr>
      <vt:lpstr>First Base</vt:lpstr>
      <vt:lpstr>First Base</vt:lpstr>
      <vt:lpstr>Second Base</vt:lpstr>
      <vt:lpstr>Second Base</vt:lpstr>
      <vt:lpstr>The Shortstop</vt:lpstr>
      <vt:lpstr>The Shortstop</vt:lpstr>
      <vt:lpstr>Third Base</vt:lpstr>
      <vt:lpstr>Third Base</vt:lpstr>
      <vt:lpstr>Third Base</vt:lpstr>
      <vt:lpstr>Conclusion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-</dc:creator>
  <cp:lastModifiedBy>Jake Browning</cp:lastModifiedBy>
  <cp:revision>1</cp:revision>
  <dcterms:created xsi:type="dcterms:W3CDTF">2023-03-20T16:04:06Z</dcterms:created>
  <dcterms:modified xsi:type="dcterms:W3CDTF">2023-03-21T01:03:37Z</dcterms:modified>
</cp:coreProperties>
</file>